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745" r:id="rId2"/>
    <p:sldId id="734" r:id="rId3"/>
    <p:sldId id="636" r:id="rId4"/>
    <p:sldId id="798" r:id="rId5"/>
    <p:sldId id="799" r:id="rId6"/>
    <p:sldId id="800" r:id="rId7"/>
    <p:sldId id="736" r:id="rId8"/>
    <p:sldId id="829" r:id="rId9"/>
    <p:sldId id="326" r:id="rId10"/>
    <p:sldId id="320" r:id="rId11"/>
    <p:sldId id="339" r:id="rId12"/>
    <p:sldId id="341" r:id="rId13"/>
    <p:sldId id="312" r:id="rId14"/>
    <p:sldId id="766" r:id="rId15"/>
    <p:sldId id="805" r:id="rId16"/>
    <p:sldId id="827" r:id="rId17"/>
    <p:sldId id="739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107" d="100"/>
          <a:sy n="107" d="100"/>
        </p:scale>
        <p:origin x="16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E0F1EDB-76BF-4505-9FD0-0CF65818A7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49F0174-8E0A-4467-B19F-35A57BB1094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B50814-EF3D-4FB9-8F94-B42C12F5DD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7E9339A-E3B5-4D9C-BBD5-EDF3A68BCF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Haga clic para modificar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EEC57F3-6F59-4351-887A-6A7FCA309B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9ED44F7-F7BC-4BDB-9A52-B70EF38E2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5B70DC-BCE6-4129-9F01-71B7CEB61909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A368F-D80F-48F5-9453-C560EFACA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8F015-B1FD-4821-86C4-63C8D0D8B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C91E6-90BA-4E3B-84A5-640079814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3AB96-D668-4E84-A117-891C2F8C9F1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95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C9785-2D26-4755-881D-6ACD3FD32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FF290-A9D0-469C-A2C3-A2A4F9D9F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4ED81-5CD6-4981-8ED2-569F00A37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1F43D-7E7A-4A73-B4B2-B72917432D3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160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8B1CA6-3DF4-4747-807B-76A8256A2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1C80B-64C0-46DB-A53E-9F68551C0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AF4E1-9594-47C3-9173-9E4FA93CC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43466-B96B-48FC-A07B-F68BD455259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7714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29BCD-5E45-4207-B23D-0E5595A61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925FE0-D995-4806-ACB0-1AF454832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BEBD7-C9E1-4F0D-A949-D18E1401C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61FE2-D010-4D47-95C9-2F94E36A79F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678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7604A-25F3-4E22-BAFA-6EA1EEB22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A5C5B-AF09-48B5-8FB2-72302BF7A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4BC8BE-2E77-491D-80CF-2685301C2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AE7F-510C-48C7-90E3-F995C1B77D1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26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97D99-D2E8-4FAC-ADA7-920BF233F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97CF6-0691-4591-BA5C-6F56D9862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A8216-2FDD-4446-87AD-8BA06E090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38FF6-9675-4E12-AA51-52F94A5538D4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957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811FCE-9220-46A3-8AD0-59AA8D69C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1D9A6B-75AF-4FAB-9049-CF885126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D19175-3CBC-4861-985C-55E8EAD03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8E6A4-968C-49FE-B7B2-054DDA75C2C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5091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710C18-6EA7-4129-B466-C8F2D5545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33E5E5-57C1-4760-B333-3F4165E5E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656783-4BA1-44CD-B41F-C5E3A6E4B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33076-1288-44B7-87EE-D6BE80EF475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8897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211B4B-D564-42F7-86A7-016A50B89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740B71-6AE8-4B47-8884-4557FAF21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9F1894-EDF7-4227-9D32-D6077E862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98341-3ADA-4AEE-80D8-55F82761914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7105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44C6B-616B-44C9-B563-A6C02702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B889C-7FA5-438A-BCF0-E2EEA3CA1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91EF9-7B6A-4B0A-A8CD-824BE1945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A43BD-011A-4008-9B89-E2A2BC12555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5260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9F1F2-04C7-4DDD-B980-B3D93DD43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F93177-646C-41C8-922C-152796D05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8CC70-1555-48D4-9538-427FBE23F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CC74C-0D8B-4DA9-A048-D617943B942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826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31BB30-729A-4488-BF91-6628F2DE4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425FE9-D18F-46AF-992B-9735FB63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E7D655-CBAC-4369-A8A9-DBFE72C4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211637-197A-48BA-BA3F-AF8E809C7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46A3D1-E1CF-4643-9280-5C550D8D6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9DA6B3-9FE7-45D8-82B3-6CF98DA6C1D2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C9869C9-1BE1-444C-8A46-B1557257B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889" y="33397"/>
            <a:ext cx="6105525" cy="779463"/>
          </a:xfrm>
        </p:spPr>
        <p:txBody>
          <a:bodyPr/>
          <a:lstStyle/>
          <a:p>
            <a:pPr>
              <a:defRPr/>
            </a:pPr>
            <a:r>
              <a:rPr lang="es-ES" altLang="es-CO" sz="48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FEM</a:t>
            </a:r>
            <a:r>
              <a:rPr lang="es-ES" altLang="es-CO" sz="4800" b="1" dirty="0">
                <a:solidFill>
                  <a:srgbClr val="C00000"/>
                </a:solidFill>
              </a:rPr>
              <a:t>CRISTAR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836959E8-2A19-4163-BBBB-AABED45BF1F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0012" y="1271587"/>
            <a:ext cx="9028455" cy="330954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CO" altLang="es-CO" sz="1200" b="1" dirty="0"/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CO" altLang="es-CO" sz="3600" b="1" dirty="0">
                <a:latin typeface="Arial Black" panose="020B0A04020102020204" pitchFamily="34" charset="0"/>
              </a:rPr>
              <a:t>AREA DE RIESGOS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CO" sz="1600" b="1" dirty="0"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s-CO" altLang="es-CO" sz="3600" b="1" dirty="0">
                <a:latin typeface="Arial Black" panose="020B0A04020102020204" pitchFamily="34" charset="0"/>
              </a:rPr>
              <a:t>COMITÉ &amp; RESPONSABLE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CO" sz="2400" b="1" dirty="0">
                <a:solidFill>
                  <a:srgbClr val="FF0000"/>
                </a:solidFill>
              </a:rPr>
              <a:t>JESUS MARIA ACOSTA - Presidente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CO" sz="2400" b="1" dirty="0">
                <a:solidFill>
                  <a:srgbClr val="FF0000"/>
                </a:solidFill>
              </a:rPr>
              <a:t>JHONATAN GUERRERO - </a:t>
            </a:r>
            <a:r>
              <a:rPr lang="es-MX" altLang="es-CO" sz="2400" b="1" dirty="0" err="1">
                <a:solidFill>
                  <a:srgbClr val="FF0000"/>
                </a:solidFill>
              </a:rPr>
              <a:t>VicePresidente</a:t>
            </a:r>
            <a:endParaRPr lang="es-MX" altLang="es-CO" sz="2400" b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CO" sz="2400" b="1" dirty="0">
                <a:solidFill>
                  <a:srgbClr val="FF0000"/>
                </a:solidFill>
              </a:rPr>
              <a:t>SANDRA TORO - Gerente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MX" altLang="es-CO" sz="2400" b="1" dirty="0">
                <a:solidFill>
                  <a:srgbClr val="FF0000"/>
                </a:solidFill>
              </a:rPr>
              <a:t>ALVARO CARDONA – Secretario/Responsable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CO" altLang="es-CO" sz="1600" b="1" dirty="0">
              <a:solidFill>
                <a:srgbClr val="FF0000"/>
              </a:solidFill>
            </a:endParaRPr>
          </a:p>
        </p:txBody>
      </p:sp>
      <p:pic>
        <p:nvPicPr>
          <p:cNvPr id="3076" name="Imagen 6" descr="C:\Users\HOUSE\Downloads\photo.jpg">
            <a:extLst>
              <a:ext uri="{FF2B5EF4-FFF2-40B4-BE49-F238E27FC236}">
                <a16:creationId xmlns:a16="http://schemas.microsoft.com/office/drawing/2014/main" id="{D3C8ED2F-0720-40E7-828E-01C678DE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18454" b="20731"/>
          <a:stretch>
            <a:fillRect/>
          </a:stretch>
        </p:blipFill>
        <p:spPr bwMode="auto">
          <a:xfrm>
            <a:off x="15533" y="15876"/>
            <a:ext cx="1520830" cy="13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53DB8D-75BB-083C-B458-9E1CB502462C}"/>
              </a:ext>
            </a:extLst>
          </p:cNvPr>
          <p:cNvSpPr txBox="1"/>
          <p:nvPr/>
        </p:nvSpPr>
        <p:spPr>
          <a:xfrm>
            <a:off x="395536" y="4725143"/>
            <a:ext cx="8352928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INFORME ACTIVIDADES DESARROLLADAS</a:t>
            </a:r>
            <a:endParaRPr kumimoji="0" lang="es-CO" altLang="es-CO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CO" altLang="es-CO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O" alt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AÑO  2.024 / PLAN 2.025</a:t>
            </a:r>
          </a:p>
        </p:txBody>
      </p:sp>
    </p:spTree>
    <p:extLst>
      <p:ext uri="{BB962C8B-B14F-4D97-AF65-F5344CB8AC3E}">
        <p14:creationId xmlns:p14="http://schemas.microsoft.com/office/powerpoint/2010/main" val="9288619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E2894071-AAA6-4333-896A-F06D09D6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4"/>
            <a:ext cx="957943" cy="8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C98D8D-2CD4-4B74-9E92-77DAD6A6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70860"/>
              </p:ext>
            </p:extLst>
          </p:nvPr>
        </p:nvGraphicFramePr>
        <p:xfrm>
          <a:off x="1259632" y="39158"/>
          <a:ext cx="7342809" cy="838200"/>
        </p:xfrm>
        <a:graphic>
          <a:graphicData uri="http://schemas.openxmlformats.org/drawingml/2006/table">
            <a:tbl>
              <a:tblPr/>
              <a:tblGrid>
                <a:gridCol w="462978">
                  <a:extLst>
                    <a:ext uri="{9D8B030D-6E8A-4147-A177-3AD203B41FA5}">
                      <a16:colId xmlns:a16="http://schemas.microsoft.com/office/drawing/2014/main" val="2232487851"/>
                    </a:ext>
                  </a:extLst>
                </a:gridCol>
                <a:gridCol w="2044232">
                  <a:extLst>
                    <a:ext uri="{9D8B030D-6E8A-4147-A177-3AD203B41FA5}">
                      <a16:colId xmlns:a16="http://schemas.microsoft.com/office/drawing/2014/main" val="1964020214"/>
                    </a:ext>
                  </a:extLst>
                </a:gridCol>
                <a:gridCol w="1196624">
                  <a:extLst>
                    <a:ext uri="{9D8B030D-6E8A-4147-A177-3AD203B41FA5}">
                      <a16:colId xmlns:a16="http://schemas.microsoft.com/office/drawing/2014/main" val="3625626699"/>
                    </a:ext>
                  </a:extLst>
                </a:gridCol>
                <a:gridCol w="2717100">
                  <a:extLst>
                    <a:ext uri="{9D8B030D-6E8A-4147-A177-3AD203B41FA5}">
                      <a16:colId xmlns:a16="http://schemas.microsoft.com/office/drawing/2014/main" val="803607048"/>
                    </a:ext>
                  </a:extLst>
                </a:gridCol>
                <a:gridCol w="921875">
                  <a:extLst>
                    <a:ext uri="{9D8B030D-6E8A-4147-A177-3AD203B41FA5}">
                      <a16:colId xmlns:a16="http://schemas.microsoft.com/office/drawing/2014/main" val="219901156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 Formula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Descripcion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916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 Administrativo / Ingresos por venta de bienes y servicios y recuperaciones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 Operativo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 de relación entre el Gasto Administrativo y los Ingresos por venta de bienes y servicios y recuperaciones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Estructura Gastos de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6970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D416FD8-37EE-4220-76E6-7F4A0CF8658D}"/>
              </a:ext>
            </a:extLst>
          </p:cNvPr>
          <p:cNvSpPr txBox="1"/>
          <p:nvPr/>
        </p:nvSpPr>
        <p:spPr>
          <a:xfrm>
            <a:off x="135467" y="845071"/>
            <a:ext cx="9008533" cy="74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Indicador de relación entre el gasto administrativo y los ingresos por venta de bienes y servicios y recuperaciones: </a:t>
            </a:r>
            <a:r>
              <a:rPr lang="es-CO" sz="13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Mide la proporción del nivel de gastos administrativos respecto al total de ingresos provenientes de la venta de bienes y servicios y de recuperaciones.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0B380-A478-2DFE-D31F-500FC525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33" y="1613243"/>
            <a:ext cx="4941993" cy="25007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51AC2D-9570-8DA8-BDC0-948352BF4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2" y="4199515"/>
            <a:ext cx="7845276" cy="26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E2894071-AAA6-4333-896A-F06D09D6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8"/>
            <a:ext cx="957943" cy="8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7E09D5-0971-476E-BE0F-8D5AC3BE8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88"/>
              </p:ext>
            </p:extLst>
          </p:nvPr>
        </p:nvGraphicFramePr>
        <p:xfrm>
          <a:off x="957942" y="0"/>
          <a:ext cx="7934538" cy="520784"/>
        </p:xfrm>
        <a:graphic>
          <a:graphicData uri="http://schemas.openxmlformats.org/drawingml/2006/table">
            <a:tbl>
              <a:tblPr/>
              <a:tblGrid>
                <a:gridCol w="791902">
                  <a:extLst>
                    <a:ext uri="{9D8B030D-6E8A-4147-A177-3AD203B41FA5}">
                      <a16:colId xmlns:a16="http://schemas.microsoft.com/office/drawing/2014/main" val="2640749513"/>
                    </a:ext>
                  </a:extLst>
                </a:gridCol>
                <a:gridCol w="2897143">
                  <a:extLst>
                    <a:ext uri="{9D8B030D-6E8A-4147-A177-3AD203B41FA5}">
                      <a16:colId xmlns:a16="http://schemas.microsoft.com/office/drawing/2014/main" val="1528031984"/>
                    </a:ext>
                  </a:extLst>
                </a:gridCol>
                <a:gridCol w="1370511">
                  <a:extLst>
                    <a:ext uri="{9D8B030D-6E8A-4147-A177-3AD203B41FA5}">
                      <a16:colId xmlns:a16="http://schemas.microsoft.com/office/drawing/2014/main" val="4052024950"/>
                    </a:ext>
                  </a:extLst>
                </a:gridCol>
                <a:gridCol w="1648311">
                  <a:extLst>
                    <a:ext uri="{9D8B030D-6E8A-4147-A177-3AD203B41FA5}">
                      <a16:colId xmlns:a16="http://schemas.microsoft.com/office/drawing/2014/main" val="157344819"/>
                    </a:ext>
                  </a:extLst>
                </a:gridCol>
                <a:gridCol w="1226671">
                  <a:extLst>
                    <a:ext uri="{9D8B030D-6E8A-4147-A177-3AD203B41FA5}">
                      <a16:colId xmlns:a16="http://schemas.microsoft.com/office/drawing/2014/main" val="3342191620"/>
                    </a:ext>
                  </a:extLst>
                </a:gridCol>
              </a:tblGrid>
              <a:tr h="1735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 Formula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Descripcion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20413"/>
                  </a:ext>
                </a:extLst>
              </a:tr>
              <a:tr h="3471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Utilidad Operacional / Ingresos por venta de bienes y servicios y recuperaciones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 de Margen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Margen Operacional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7469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A40FDEF-CFE7-F126-7ADA-BA62595F1D4C}"/>
              </a:ext>
            </a:extLst>
          </p:cNvPr>
          <p:cNvSpPr txBox="1"/>
          <p:nvPr/>
        </p:nvSpPr>
        <p:spPr>
          <a:xfrm>
            <a:off x="93133" y="655703"/>
            <a:ext cx="9050867" cy="52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Indicador de margen operacional: </a:t>
            </a:r>
            <a:r>
              <a:rPr lang="es-CO" sz="13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Es la capacidad del negocio de generar recursos en la operación descontados los gastos de administración.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8624F8-7E54-0797-FC07-4DB0E3E4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66" y="1054315"/>
            <a:ext cx="4679890" cy="29419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0CE2A1-5ABF-B018-2A96-09B91894D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27" y="4005105"/>
            <a:ext cx="7818146" cy="27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E2894071-AAA6-4333-896A-F06D09D6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" y="-1593"/>
            <a:ext cx="957943" cy="8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6F550E-241C-4EDD-9AB4-D47A934DD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28164"/>
              </p:ext>
            </p:extLst>
          </p:nvPr>
        </p:nvGraphicFramePr>
        <p:xfrm>
          <a:off x="919049" y="54766"/>
          <a:ext cx="8179903" cy="502920"/>
        </p:xfrm>
        <a:graphic>
          <a:graphicData uri="http://schemas.openxmlformats.org/drawingml/2006/table">
            <a:tbl>
              <a:tblPr/>
              <a:tblGrid>
                <a:gridCol w="816390">
                  <a:extLst>
                    <a:ext uri="{9D8B030D-6E8A-4147-A177-3AD203B41FA5}">
                      <a16:colId xmlns:a16="http://schemas.microsoft.com/office/drawing/2014/main" val="2197124366"/>
                    </a:ext>
                  </a:extLst>
                </a:gridCol>
                <a:gridCol w="2940599">
                  <a:extLst>
                    <a:ext uri="{9D8B030D-6E8A-4147-A177-3AD203B41FA5}">
                      <a16:colId xmlns:a16="http://schemas.microsoft.com/office/drawing/2014/main" val="4234253975"/>
                    </a:ext>
                  </a:extLst>
                </a:gridCol>
                <a:gridCol w="1570382">
                  <a:extLst>
                    <a:ext uri="{9D8B030D-6E8A-4147-A177-3AD203B41FA5}">
                      <a16:colId xmlns:a16="http://schemas.microsoft.com/office/drawing/2014/main" val="2903450706"/>
                    </a:ext>
                  </a:extLst>
                </a:gridCol>
                <a:gridCol w="1587928">
                  <a:extLst>
                    <a:ext uri="{9D8B030D-6E8A-4147-A177-3AD203B41FA5}">
                      <a16:colId xmlns:a16="http://schemas.microsoft.com/office/drawing/2014/main" val="320983956"/>
                    </a:ext>
                  </a:extLst>
                </a:gridCol>
                <a:gridCol w="1264604">
                  <a:extLst>
                    <a:ext uri="{9D8B030D-6E8A-4147-A177-3AD203B41FA5}">
                      <a16:colId xmlns:a16="http://schemas.microsoft.com/office/drawing/2014/main" val="3913811683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 Formula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Descripcion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3220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Excedente Neto / Ingresos por venta de bienes y servicios y recuperaciones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Rentabilidad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 de margen neto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Margen neto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3327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94DF82A-A7EA-CC16-07CA-F309A76CF7BA}"/>
              </a:ext>
            </a:extLst>
          </p:cNvPr>
          <p:cNvSpPr txBox="1"/>
          <p:nvPr/>
        </p:nvSpPr>
        <p:spPr>
          <a:xfrm>
            <a:off x="501357" y="708009"/>
            <a:ext cx="8339667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Indicador de margen neto: </a:t>
            </a:r>
            <a:r>
              <a:rPr lang="es-CO" sz="13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Mide la rentabilidad y eficiencia final de </a:t>
            </a:r>
            <a:r>
              <a:rPr lang="es-CO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FemCristar</a:t>
            </a:r>
            <a:r>
              <a:rPr lang="es-CO" sz="13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7421B9-2D9A-9660-DB50-8EFDBD7D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6" y="1214962"/>
            <a:ext cx="7281834" cy="38419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8B61F3-461F-150A-D7B3-47C84821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" y="5110250"/>
            <a:ext cx="9121110" cy="15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E2894071-AAA6-4333-896A-F06D09D6C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943" cy="8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057879-9EE8-4F5F-9FEA-1B720E7B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81703"/>
              </p:ext>
            </p:extLst>
          </p:nvPr>
        </p:nvGraphicFramePr>
        <p:xfrm>
          <a:off x="957943" y="49031"/>
          <a:ext cx="8017093" cy="840349"/>
        </p:xfrm>
        <a:graphic>
          <a:graphicData uri="http://schemas.openxmlformats.org/drawingml/2006/table">
            <a:tbl>
              <a:tblPr/>
              <a:tblGrid>
                <a:gridCol w="832946">
                  <a:extLst>
                    <a:ext uri="{9D8B030D-6E8A-4147-A177-3AD203B41FA5}">
                      <a16:colId xmlns:a16="http://schemas.microsoft.com/office/drawing/2014/main" val="2173464463"/>
                    </a:ext>
                  </a:extLst>
                </a:gridCol>
                <a:gridCol w="3482750">
                  <a:extLst>
                    <a:ext uri="{9D8B030D-6E8A-4147-A177-3AD203B41FA5}">
                      <a16:colId xmlns:a16="http://schemas.microsoft.com/office/drawing/2014/main" val="3477474244"/>
                    </a:ext>
                  </a:extLst>
                </a:gridCol>
                <a:gridCol w="1233799">
                  <a:extLst>
                    <a:ext uri="{9D8B030D-6E8A-4147-A177-3AD203B41FA5}">
                      <a16:colId xmlns:a16="http://schemas.microsoft.com/office/drawing/2014/main" val="1376093013"/>
                    </a:ext>
                  </a:extLst>
                </a:gridCol>
                <a:gridCol w="1233799">
                  <a:extLst>
                    <a:ext uri="{9D8B030D-6E8A-4147-A177-3AD203B41FA5}">
                      <a16:colId xmlns:a16="http://schemas.microsoft.com/office/drawing/2014/main" val="1768748775"/>
                    </a:ext>
                  </a:extLst>
                </a:gridCol>
                <a:gridCol w="1233799">
                  <a:extLst>
                    <a:ext uri="{9D8B030D-6E8A-4147-A177-3AD203B41FA5}">
                      <a16:colId xmlns:a16="http://schemas.microsoft.com/office/drawing/2014/main" val="1996158794"/>
                    </a:ext>
                  </a:extLst>
                </a:gridCol>
              </a:tblGrid>
              <a:tr h="3243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 Formula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NOMBRE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Descripcion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12387"/>
                  </a:ext>
                </a:extLst>
              </a:tr>
              <a:tr h="5160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(Carte Bruta periodo Actual / Cartera Bruta del mismo periodo del año anterior )-1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Riesgo Crédito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 de Crecimiento Cartera Bruta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Crecimiento Cartera Bruta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7557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4D74DC-5D03-4241-AD59-1A01184A904A}"/>
              </a:ext>
            </a:extLst>
          </p:cNvPr>
          <p:cNvGraphicFramePr>
            <a:graphicFrameLocks noGrp="1"/>
          </p:cNvGraphicFramePr>
          <p:nvPr/>
        </p:nvGraphicFramePr>
        <p:xfrm>
          <a:off x="2024061" y="-1762487"/>
          <a:ext cx="4400551" cy="3143260"/>
        </p:xfrm>
        <a:graphic>
          <a:graphicData uri="http://schemas.openxmlformats.org/drawingml/2006/table">
            <a:tbl>
              <a:tblPr/>
              <a:tblGrid>
                <a:gridCol w="1587901">
                  <a:extLst>
                    <a:ext uri="{9D8B030D-6E8A-4147-A177-3AD203B41FA5}">
                      <a16:colId xmlns:a16="http://schemas.microsoft.com/office/drawing/2014/main" val="703969575"/>
                    </a:ext>
                  </a:extLst>
                </a:gridCol>
                <a:gridCol w="562530">
                  <a:extLst>
                    <a:ext uri="{9D8B030D-6E8A-4147-A177-3AD203B41FA5}">
                      <a16:colId xmlns:a16="http://schemas.microsoft.com/office/drawing/2014/main" val="4106029859"/>
                    </a:ext>
                  </a:extLst>
                </a:gridCol>
                <a:gridCol w="562530">
                  <a:extLst>
                    <a:ext uri="{9D8B030D-6E8A-4147-A177-3AD203B41FA5}">
                      <a16:colId xmlns:a16="http://schemas.microsoft.com/office/drawing/2014/main" val="223000091"/>
                    </a:ext>
                  </a:extLst>
                </a:gridCol>
                <a:gridCol w="562530">
                  <a:extLst>
                    <a:ext uri="{9D8B030D-6E8A-4147-A177-3AD203B41FA5}">
                      <a16:colId xmlns:a16="http://schemas.microsoft.com/office/drawing/2014/main" val="1396265938"/>
                    </a:ext>
                  </a:extLst>
                </a:gridCol>
                <a:gridCol w="562530">
                  <a:extLst>
                    <a:ext uri="{9D8B030D-6E8A-4147-A177-3AD203B41FA5}">
                      <a16:colId xmlns:a16="http://schemas.microsoft.com/office/drawing/2014/main" val="1054776822"/>
                    </a:ext>
                  </a:extLst>
                </a:gridCol>
                <a:gridCol w="562530">
                  <a:extLst>
                    <a:ext uri="{9D8B030D-6E8A-4147-A177-3AD203B41FA5}">
                      <a16:colId xmlns:a16="http://schemas.microsoft.com/office/drawing/2014/main" val="3608987052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Descripcion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Año 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Año 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Año 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Año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6206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Crecimiento Cartera BRUTA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61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-20,84%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83041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189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860381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372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7421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4023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712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6180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890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9577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60326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1154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9463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85339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74121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20799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45234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512941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306059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72B4E7E-E514-EDB8-FB77-88E9D8CA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34" y="1124744"/>
            <a:ext cx="6858531" cy="36517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80213D-C011-9F9C-B698-CB657DD7D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1" y="4928533"/>
            <a:ext cx="9055398" cy="17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6651D991-52F8-3BC4-C539-CDD8B336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1547665" cy="12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8A8986-2002-73BA-EAA0-5B078BBC610D}"/>
              </a:ext>
            </a:extLst>
          </p:cNvPr>
          <p:cNvSpPr txBox="1"/>
          <p:nvPr/>
        </p:nvSpPr>
        <p:spPr>
          <a:xfrm>
            <a:off x="1095980" y="11419"/>
            <a:ext cx="786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 Black" panose="020B0A04020102020204" pitchFamily="34" charset="0"/>
              </a:rPr>
              <a:t>TOP 5 DE  RIESGOS PARA EL 2025 EN LA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EE84D2-597E-F1D1-B55B-5650DB70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44" y="313796"/>
            <a:ext cx="7714243" cy="65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2B102-74CC-2C20-66A0-151CBC42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C:\Users\HOUSE\Downloads\photo.jpg">
            <a:extLst>
              <a:ext uri="{FF2B5EF4-FFF2-40B4-BE49-F238E27FC236}">
                <a16:creationId xmlns:a16="http://schemas.microsoft.com/office/drawing/2014/main" id="{B7D21DF5-5171-4FC9-AA92-FCD30805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" y="17476"/>
            <a:ext cx="1259632" cy="10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9A8BD1-1867-97B5-5A48-9458428E2064}"/>
              </a:ext>
            </a:extLst>
          </p:cNvPr>
          <p:cNvSpPr txBox="1"/>
          <p:nvPr/>
        </p:nvSpPr>
        <p:spPr>
          <a:xfrm>
            <a:off x="1609747" y="84286"/>
            <a:ext cx="592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 Black" panose="020B0A04020102020204" pitchFamily="34" charset="0"/>
              </a:rPr>
              <a:t>TOP 5 DIFICULTADES ACTUALES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D82F08-3135-9810-1A45-E440B164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44" y="692696"/>
            <a:ext cx="8071519" cy="6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DF3BCE-8573-01AC-D4C0-B83B73E35733}"/>
              </a:ext>
            </a:extLst>
          </p:cNvPr>
          <p:cNvSpPr txBox="1"/>
          <p:nvPr/>
        </p:nvSpPr>
        <p:spPr>
          <a:xfrm>
            <a:off x="848596" y="38300"/>
            <a:ext cx="8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DIFICULTADES QUE TIENE EL AREA DE GESTIÓN DE RIESGOS </a:t>
            </a:r>
            <a:endParaRPr lang="es-CO" dirty="0">
              <a:latin typeface="Arial Black" panose="020B0A04020102020204" pitchFamily="34" charset="0"/>
            </a:endParaRPr>
          </a:p>
        </p:txBody>
      </p:sp>
      <p:pic>
        <p:nvPicPr>
          <p:cNvPr id="6" name="Imagen 6" descr="C:\Users\HOUSE\Downloads\photo.jpg">
            <a:extLst>
              <a:ext uri="{FF2B5EF4-FFF2-40B4-BE49-F238E27FC236}">
                <a16:creationId xmlns:a16="http://schemas.microsoft.com/office/drawing/2014/main" id="{CBA135ED-AA91-302F-CFEE-F5D63C02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8596" cy="71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70CDCF-789C-8080-D402-7CB6A5DA6D69}"/>
              </a:ext>
            </a:extLst>
          </p:cNvPr>
          <p:cNvSpPr txBox="1"/>
          <p:nvPr/>
        </p:nvSpPr>
        <p:spPr>
          <a:xfrm>
            <a:off x="16107" y="445932"/>
            <a:ext cx="911178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>
                <a:latin typeface="Arial Black" panose="020B0A04020102020204" pitchFamily="34" charset="0"/>
              </a:rPr>
              <a:t>FALTA DE CULTURA DE RIESGOS.</a:t>
            </a:r>
            <a:endParaRPr lang="es-MX" dirty="0">
              <a:latin typeface="Arial Black" panose="020B0A04020102020204" pitchFamily="34" charset="0"/>
            </a:endParaRPr>
          </a:p>
          <a:p>
            <a:pPr lvl="1"/>
            <a:r>
              <a:rPr lang="es-MX" dirty="0">
                <a:latin typeface="Arial Black" panose="020B0A04020102020204" pitchFamily="34" charset="0"/>
              </a:rPr>
              <a:t>La cultura de riesgos no debe ser solo un conjunto de normas sino una mentalidad que se traduzca en acciones y decisiones diarias. Programas de formación continua, comunicación clara y consistente sobre riesgos.</a:t>
            </a:r>
          </a:p>
          <a:p>
            <a:pPr lvl="1"/>
            <a:r>
              <a:rPr lang="es-MX" dirty="0">
                <a:latin typeface="Arial Black" panose="020B0A04020102020204" pitchFamily="34" charset="0"/>
              </a:rPr>
              <a:t>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>
                <a:latin typeface="Arial Black" panose="020B0A04020102020204" pitchFamily="34" charset="0"/>
              </a:rPr>
              <a:t>POCA MADUREZ EN GESTION DE RIESGOS.</a:t>
            </a:r>
            <a:endParaRPr lang="es-MX" dirty="0">
              <a:latin typeface="Arial Black" panose="020B0A04020102020204" pitchFamily="34" charset="0"/>
            </a:endParaRPr>
          </a:p>
          <a:p>
            <a:pPr lvl="1"/>
            <a:r>
              <a:rPr lang="es-MX" dirty="0">
                <a:latin typeface="Arial Black" panose="020B0A04020102020204" pitchFamily="34" charset="0"/>
              </a:rPr>
              <a:t>La Gestión de Riesgos debe ir más allá de matrices y mapas. Debe integrarse a la toma de decisiones generando valor real al negocio. Adoptar ISO31000.</a:t>
            </a:r>
          </a:p>
          <a:p>
            <a:pPr lvl="1"/>
            <a:endParaRPr lang="es-MX" sz="120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>
                <a:latin typeface="Arial Black" panose="020B0A04020102020204" pitchFamily="34" charset="0"/>
              </a:rPr>
              <a:t>CUMPLIMIENTO NORMATIVO.</a:t>
            </a:r>
            <a:r>
              <a:rPr lang="es-MX" dirty="0">
                <a:latin typeface="Arial Black" panose="020B0A04020102020204" pitchFamily="34" charset="0"/>
              </a:rPr>
              <a:t> </a:t>
            </a:r>
          </a:p>
          <a:p>
            <a:pPr lvl="1"/>
            <a:r>
              <a:rPr lang="es-MX" dirty="0">
                <a:latin typeface="Arial Black" panose="020B0A04020102020204" pitchFamily="34" charset="0"/>
              </a:rPr>
              <a:t>Entorno regulatorio en constante evolución con normativas más estrictas. Implementar sistemas de monitoreo proactivo, automatización de procesos.</a:t>
            </a:r>
          </a:p>
          <a:p>
            <a:pPr lvl="1"/>
            <a:endParaRPr lang="es-MX" sz="120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>
                <a:latin typeface="Arial Black" panose="020B0A04020102020204" pitchFamily="34" charset="0"/>
              </a:rPr>
              <a:t>INCERTIDUMBRE GEOPOLITICA.</a:t>
            </a:r>
          </a:p>
          <a:p>
            <a:pPr lvl="1"/>
            <a:r>
              <a:rPr lang="es-MX" b="1" dirty="0">
                <a:latin typeface="Arial Black" panose="020B0A04020102020204" pitchFamily="34" charset="0"/>
              </a:rPr>
              <a:t>Cambios de gobierno, políticas impredecibles y polarización social .generan un entorno de alta volatilidad.</a:t>
            </a:r>
          </a:p>
          <a:p>
            <a:pPr lvl="1"/>
            <a:r>
              <a:rPr lang="es-MX" b="1" dirty="0">
                <a:latin typeface="Arial Black" panose="020B0A0402010202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>
                <a:latin typeface="Arial Black" panose="020B0A04020102020204" pitchFamily="34" charset="0"/>
              </a:rPr>
              <a:t>FALTA DE HERRAMIENTAS TECNOLOGICAS.</a:t>
            </a:r>
          </a:p>
          <a:p>
            <a:pPr lvl="1"/>
            <a:r>
              <a:rPr lang="es-MX" b="1" dirty="0">
                <a:latin typeface="Arial Black" panose="020B0A04020102020204" pitchFamily="34" charset="0"/>
              </a:rPr>
              <a:t> Limitaciones en la Transición digital e infraestructura tecnológica y acceso a soluciones avanzadas. </a:t>
            </a:r>
          </a:p>
        </p:txBody>
      </p:sp>
    </p:spTree>
    <p:extLst>
      <p:ext uri="{BB962C8B-B14F-4D97-AF65-F5344CB8AC3E}">
        <p14:creationId xmlns:p14="http://schemas.microsoft.com/office/powerpoint/2010/main" val="35885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4820CB-FAD9-B9DE-75D3-13C6EFA4F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3601" r="16925" b="22000"/>
          <a:stretch/>
        </p:blipFill>
        <p:spPr>
          <a:xfrm>
            <a:off x="278131" y="908720"/>
            <a:ext cx="8648787" cy="4680520"/>
          </a:xfrm>
          <a:prstGeom prst="rect">
            <a:avLst/>
          </a:prstGeom>
        </p:spPr>
      </p:pic>
      <p:pic>
        <p:nvPicPr>
          <p:cNvPr id="3" name="Imagen 6" descr="C:\Users\HOUSE\Downloads\photo.jpg">
            <a:extLst>
              <a:ext uri="{FF2B5EF4-FFF2-40B4-BE49-F238E27FC236}">
                <a16:creationId xmlns:a16="http://schemas.microsoft.com/office/drawing/2014/main" id="{5CA343C3-423C-517F-93EC-A38B58F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" y="0"/>
            <a:ext cx="108297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8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magen 5" descr="C:\Users\HOUSE\Downloads\photo.jpg">
            <a:extLst>
              <a:ext uri="{FF2B5EF4-FFF2-40B4-BE49-F238E27FC236}">
                <a16:creationId xmlns:a16="http://schemas.microsoft.com/office/drawing/2014/main" id="{8EF70EB3-0D48-4841-8212-E7B1EAB2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29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uadroTexto 3">
            <a:extLst>
              <a:ext uri="{FF2B5EF4-FFF2-40B4-BE49-F238E27FC236}">
                <a16:creationId xmlns:a16="http://schemas.microsoft.com/office/drawing/2014/main" id="{3EBF1500-F040-45F9-A6DD-54A39ED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-9145"/>
            <a:ext cx="8263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US" sz="2400" b="1" dirty="0">
                <a:latin typeface="Arial Black" panose="020B0A04020102020204" pitchFamily="34" charset="0"/>
              </a:rPr>
              <a:t>CBCF TITULO IV CAPITULO I - SIAR </a:t>
            </a:r>
            <a:endParaRPr lang="es-US" altLang="es-US" sz="2400" b="1" dirty="0"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C20D12-B42F-BEAB-02C2-3A205F7F3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39"/>
          <a:stretch/>
        </p:blipFill>
        <p:spPr>
          <a:xfrm>
            <a:off x="107504" y="697734"/>
            <a:ext cx="8971283" cy="30913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AE4E2D-1F78-BC4C-B01A-F311701F9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4" y="3789040"/>
            <a:ext cx="8967993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magen 5" descr="C:\Users\HOUSE\Downloads\photo.jpg">
            <a:extLst>
              <a:ext uri="{FF2B5EF4-FFF2-40B4-BE49-F238E27FC236}">
                <a16:creationId xmlns:a16="http://schemas.microsoft.com/office/drawing/2014/main" id="{8EF70EB3-0D48-4841-8212-E7B1EAB2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29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uadroTexto 3">
            <a:extLst>
              <a:ext uri="{FF2B5EF4-FFF2-40B4-BE49-F238E27FC236}">
                <a16:creationId xmlns:a16="http://schemas.microsoft.com/office/drawing/2014/main" id="{3EBF1500-F040-45F9-A6DD-54A39ED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741" y="94784"/>
            <a:ext cx="811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US" sz="2800" b="1" dirty="0"/>
              <a:t>ACTIVIDADES COMITÉ DE RIESGOS 2024</a:t>
            </a:r>
            <a:endParaRPr lang="es-US" altLang="es-US" sz="2800" b="1" dirty="0"/>
          </a:p>
        </p:txBody>
      </p:sp>
      <p:sp>
        <p:nvSpPr>
          <p:cNvPr id="12291" name="CuadroTexto 1">
            <a:extLst>
              <a:ext uri="{FF2B5EF4-FFF2-40B4-BE49-F238E27FC236}">
                <a16:creationId xmlns:a16="http://schemas.microsoft.com/office/drawing/2014/main" id="{E2F1AC15-8B4C-4D54-8C96-8D03C61F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8" y="529174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CO" altLang="es-US" sz="2400" b="1" dirty="0">
                <a:latin typeface="+mn-lt"/>
              </a:rPr>
              <a:t>Se realizaron 12 reuniones mensuales. Asistencia 100%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F19CDB-D43B-FCD7-716E-1ADC85A649EC}"/>
              </a:ext>
            </a:extLst>
          </p:cNvPr>
          <p:cNvSpPr txBox="1"/>
          <p:nvPr/>
        </p:nvSpPr>
        <p:spPr>
          <a:xfrm>
            <a:off x="114031" y="1006087"/>
            <a:ext cx="8745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457200" indent="-457200">
              <a:buFont typeface="+mj-lt"/>
              <a:buAutoNum type="arabicPeriod"/>
              <a:defRPr sz="2400" b="1">
                <a:latin typeface="+mn-lt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buFont typeface="+mj-lt"/>
              <a:buAutoNum type="arabicPeriod" startAt="2"/>
            </a:pPr>
            <a:r>
              <a:rPr lang="es-MX" altLang="es-US" dirty="0">
                <a:solidFill>
                  <a:srgbClr val="000000"/>
                </a:solidFill>
              </a:rPr>
              <a:t>SIAR: Elaborar Informes Trimestrales de Indicadores</a:t>
            </a:r>
            <a:r>
              <a:rPr lang="es-MX" altLang="es-US" dirty="0"/>
              <a:t>.</a:t>
            </a:r>
            <a:r>
              <a:rPr lang="es-MX" altLang="es-US" dirty="0">
                <a:solidFill>
                  <a:srgbClr val="000000"/>
                </a:solidFill>
              </a:rPr>
              <a:t> Actualizar Manuales  SIAR y del Comité de Riesgos.</a:t>
            </a:r>
            <a:r>
              <a:rPr lang="es-MX" altLang="es-US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B2DCA4-8A35-AFB4-1406-FD57FD91D06A}"/>
              </a:ext>
            </a:extLst>
          </p:cNvPr>
          <p:cNvSpPr txBox="1"/>
          <p:nvPr/>
        </p:nvSpPr>
        <p:spPr>
          <a:xfrm>
            <a:off x="120051" y="1827263"/>
            <a:ext cx="8893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  <a:defRPr/>
            </a:pP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Revisar Indicadores SIAR FemCristar vs Sector Solidario Año 2023.</a:t>
            </a:r>
            <a:endParaRPr kumimoji="0" lang="es-MX" altLang="es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1D170B-A629-A69A-49B8-8AF363D4356D}"/>
              </a:ext>
            </a:extLst>
          </p:cNvPr>
          <p:cNvSpPr txBox="1"/>
          <p:nvPr/>
        </p:nvSpPr>
        <p:spPr>
          <a:xfrm>
            <a:off x="99528" y="2647824"/>
            <a:ext cx="8699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SARC: Realizar Procedimiento Evaluación Anual de Cartera y seguimiento mensual a Indicadores</a:t>
            </a:r>
            <a:r>
              <a:rPr kumimoji="0" lang="es-MX" altLang="es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F1A6CD-66AA-5DF6-00D3-B63661EEE5A7}"/>
              </a:ext>
            </a:extLst>
          </p:cNvPr>
          <p:cNvSpPr txBox="1"/>
          <p:nvPr/>
        </p:nvSpPr>
        <p:spPr>
          <a:xfrm>
            <a:off x="105877" y="3429000"/>
            <a:ext cx="8754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Realizar Procedimiento Evaluación Anual de Cartera y </a:t>
            </a:r>
            <a:r>
              <a:rPr lang="es-MX" altLang="es-US" sz="2400" b="1" dirty="0" err="1">
                <a:solidFill>
                  <a:srgbClr val="000000"/>
                </a:solidFill>
                <a:latin typeface="Arial"/>
              </a:rPr>
              <a:t>y</a:t>
            </a: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 actualizar Manual SARC y Reglamento de Crédito.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0B30D1-69D4-B5AE-1B0F-79F81321271B}"/>
              </a:ext>
            </a:extLst>
          </p:cNvPr>
          <p:cNvSpPr txBox="1"/>
          <p:nvPr/>
        </p:nvSpPr>
        <p:spPr>
          <a:xfrm>
            <a:off x="99528" y="4315245"/>
            <a:ext cx="8954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  <a:defRPr/>
            </a:pP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SARLAFT: Elaborar Reportes de Productos y Tarjetas a la UIAF. Actualizar Matriz de Riesgos y Actualización obligatoria curso e-Learning UIAF.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8AAE87-A29C-A4D5-71A3-643731B77C58}"/>
              </a:ext>
            </a:extLst>
          </p:cNvPr>
          <p:cNvSpPr txBox="1"/>
          <p:nvPr/>
        </p:nvSpPr>
        <p:spPr>
          <a:xfrm>
            <a:off x="99528" y="5587754"/>
            <a:ext cx="8944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s-MX" altLang="es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SARL: Se realizaron 12 Reuniones de Riesgo de Liquidez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CFD119-C9D1-5DC3-885C-15C343AE1979}"/>
              </a:ext>
            </a:extLst>
          </p:cNvPr>
          <p:cNvSpPr txBox="1"/>
          <p:nvPr/>
        </p:nvSpPr>
        <p:spPr>
          <a:xfrm>
            <a:off x="99530" y="6121599"/>
            <a:ext cx="8893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  <a:defRPr/>
            </a:pPr>
            <a:r>
              <a:rPr lang="es-MX" altLang="es-US" sz="2400" b="1" dirty="0">
                <a:solidFill>
                  <a:srgbClr val="000000"/>
                </a:solidFill>
                <a:latin typeface="Arial"/>
              </a:rPr>
              <a:t>Elaborar Manuales PQRSD y SG-SST</a:t>
            </a:r>
            <a:endParaRPr kumimoji="0" lang="es-MX" altLang="es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3" grpId="0"/>
      <p:bldP spid="5" grpId="0"/>
      <p:bldP spid="9" grpId="0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:\Users\HOUSE\Downloads\photo.jpg">
            <a:extLst>
              <a:ext uri="{FF2B5EF4-FFF2-40B4-BE49-F238E27FC236}">
                <a16:creationId xmlns:a16="http://schemas.microsoft.com/office/drawing/2014/main" id="{2032D21A-14B3-10C2-1F46-493DAD39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71600" cy="6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34A1EF-C085-2C75-AB23-36EC2BA7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46" y="-4609"/>
            <a:ext cx="8357588" cy="14200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455369-1824-58E1-4DC5-B71BE7E40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47" y="1391637"/>
            <a:ext cx="8357587" cy="20812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D7F7B2-184C-7A69-C911-D8A9C4D30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46" y="3440863"/>
            <a:ext cx="8357588" cy="18536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C2C4ED-884E-53A7-D6C3-B25F95B40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85" y="5236635"/>
            <a:ext cx="8357588" cy="16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5093F6D5-9769-36B8-149C-23FA49CF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-9145"/>
            <a:ext cx="811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US" sz="2800" b="1" dirty="0"/>
              <a:t>OTRAS ACTIVIDADES DEL COMITÉ 2024</a:t>
            </a:r>
            <a:endParaRPr lang="es-US" altLang="es-US" sz="2800" b="1" dirty="0"/>
          </a:p>
        </p:txBody>
      </p:sp>
      <p:pic>
        <p:nvPicPr>
          <p:cNvPr id="3" name="Imagen 5" descr="C:\Users\HOUSE\Downloads\photo.jpg">
            <a:extLst>
              <a:ext uri="{FF2B5EF4-FFF2-40B4-BE49-F238E27FC236}">
                <a16:creationId xmlns:a16="http://schemas.microsoft.com/office/drawing/2014/main" id="{340D1F1D-623F-1AF3-BBF2-707629E3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29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8999A8-2889-0A34-1FFB-D6C93189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76325"/>
            <a:ext cx="8763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9B3E-EDF3-AD49-9DA9-496D626D6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8F8BB5A2-C9A3-323D-A6BE-0AE87FA7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-9145"/>
            <a:ext cx="811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US" sz="2800" b="1" dirty="0"/>
              <a:t>OTRAS ACTIVIDADES DEL COMITÉ 2024</a:t>
            </a:r>
            <a:endParaRPr lang="es-US" altLang="es-US" sz="2800" b="1" dirty="0"/>
          </a:p>
        </p:txBody>
      </p:sp>
      <p:pic>
        <p:nvPicPr>
          <p:cNvPr id="3" name="Imagen 5" descr="C:\Users\HOUSE\Downloads\photo.jpg">
            <a:extLst>
              <a:ext uri="{FF2B5EF4-FFF2-40B4-BE49-F238E27FC236}">
                <a16:creationId xmlns:a16="http://schemas.microsoft.com/office/drawing/2014/main" id="{0FAF342E-6B6A-0221-640F-5B36ED2F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0429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2A54A1-D433-60A0-B8C1-FAEDEFD8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285875"/>
            <a:ext cx="8763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magen 5" descr="C:\Users\HOUSE\Downloads\photo.jpg">
            <a:extLst>
              <a:ext uri="{FF2B5EF4-FFF2-40B4-BE49-F238E27FC236}">
                <a16:creationId xmlns:a16="http://schemas.microsoft.com/office/drawing/2014/main" id="{8EF70EB3-0D48-4841-8212-E7B1EAB2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7032" cy="6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0F04EF-7F43-40AB-A2FE-57D96CF9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5" y="649342"/>
            <a:ext cx="9144000" cy="58621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3C8617-F959-509D-FAE8-ED422273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-9145"/>
            <a:ext cx="811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US" sz="2800" b="1" dirty="0"/>
              <a:t>OTRAS ACTIVIDADES DEL COMITÉ 2025</a:t>
            </a:r>
            <a:endParaRPr lang="es-US" altLang="es-US" sz="2800" b="1" dirty="0"/>
          </a:p>
        </p:txBody>
      </p:sp>
    </p:spTree>
    <p:extLst>
      <p:ext uri="{BB962C8B-B14F-4D97-AF65-F5344CB8AC3E}">
        <p14:creationId xmlns:p14="http://schemas.microsoft.com/office/powerpoint/2010/main" val="20163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812E5-1C8A-BE21-7AB2-725359C20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:\Users\HOUSE\Downloads\photo.jpg">
            <a:extLst>
              <a:ext uri="{FF2B5EF4-FFF2-40B4-BE49-F238E27FC236}">
                <a16:creationId xmlns:a16="http://schemas.microsoft.com/office/drawing/2014/main" id="{34AD8726-C8C2-E7E2-1FC3-AF7FEB15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466" cy="8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17221BF-407F-69F9-A2A1-980DECF3A3C9}"/>
              </a:ext>
            </a:extLst>
          </p:cNvPr>
          <p:cNvSpPr txBox="1"/>
          <p:nvPr/>
        </p:nvSpPr>
        <p:spPr>
          <a:xfrm>
            <a:off x="1090365" y="0"/>
            <a:ext cx="805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INDICADORES CIERRE 2024 “SIAR” SES  TITULO V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A404C7-2ED1-1EF4-A65D-7D78FB31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823912"/>
            <a:ext cx="9039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:\Users\HOUSE\Downloads\photo.jpg">
            <a:extLst>
              <a:ext uri="{FF2B5EF4-FFF2-40B4-BE49-F238E27FC236}">
                <a16:creationId xmlns:a16="http://schemas.microsoft.com/office/drawing/2014/main" id="{78ACA4A3-D4CF-40F1-8830-9E27D959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" y="0"/>
            <a:ext cx="1181687" cy="9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FB1058-0134-4C97-8DF8-A0DE56E0C63A}"/>
              </a:ext>
            </a:extLst>
          </p:cNvPr>
          <p:cNvSpPr txBox="1"/>
          <p:nvPr/>
        </p:nvSpPr>
        <p:spPr>
          <a:xfrm>
            <a:off x="1181688" y="21567"/>
            <a:ext cx="7717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RIESGO DE CREDITO :   CALIDAD DE CARTERA ( MOROSIDAD )</a:t>
            </a:r>
          </a:p>
          <a:p>
            <a:r>
              <a:rPr lang="es-MX" sz="1500" b="1" dirty="0"/>
              <a:t>•	CALIDAD CARTERA  = </a:t>
            </a:r>
            <a:r>
              <a:rPr lang="es-MX" sz="1500" b="1" u="sng" dirty="0"/>
              <a:t>Cartera Total Calificada en Categorías B, C, D y E  </a:t>
            </a:r>
          </a:p>
          <a:p>
            <a:pPr algn="ctr"/>
            <a:r>
              <a:rPr lang="es-MX" sz="1500" b="1" dirty="0"/>
              <a:t>                  Cartera Bruta</a:t>
            </a:r>
          </a:p>
          <a:p>
            <a:pPr algn="ctr"/>
            <a:r>
              <a:rPr lang="es-MX" b="1" dirty="0"/>
              <a:t>FemCristar = 0%  	 (Promedio Fondos de Empleados: 3%)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6B707-2CDC-48D9-A962-0A1CE4B8DF3E}"/>
              </a:ext>
            </a:extLst>
          </p:cNvPr>
          <p:cNvSpPr txBox="1"/>
          <p:nvPr/>
        </p:nvSpPr>
        <p:spPr>
          <a:xfrm>
            <a:off x="423446" y="1209076"/>
            <a:ext cx="8297108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CO" sz="135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Indicador de calidad por riesgo:</a:t>
            </a:r>
            <a:r>
              <a:rPr lang="es-CO" sz="13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 Mide la relación entre el saldo de las obligaciones del total de la cartera, calificadas en categorías B,C,D,E, frente al saldo de cartera bruta al cierre mensual.</a:t>
            </a:r>
            <a:endParaRPr lang="es-CO" sz="13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9E9C54-B6F1-E4B3-D7A2-F578C1939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161" y="1836364"/>
            <a:ext cx="5663675" cy="29263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365E49-742A-2AEE-98D7-675B6FDA0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2" y="4941208"/>
            <a:ext cx="8719596" cy="16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7948</TotalTime>
  <Words>663</Words>
  <Application>Microsoft Office PowerPoint</Application>
  <PresentationFormat>Presentación en pantalla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Wingdings</vt:lpstr>
      <vt:lpstr>Diseño predeterminado</vt:lpstr>
      <vt:lpstr>FEMCRISTAR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CRISTALERIA PELDAR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alvaro.cardona</dc:creator>
  <cp:lastModifiedBy>User</cp:lastModifiedBy>
  <cp:revision>465</cp:revision>
  <dcterms:created xsi:type="dcterms:W3CDTF">2010-01-29T22:09:14Z</dcterms:created>
  <dcterms:modified xsi:type="dcterms:W3CDTF">2025-02-11T19:34:15Z</dcterms:modified>
</cp:coreProperties>
</file>