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745" r:id="rId2"/>
    <p:sldId id="636" r:id="rId3"/>
    <p:sldId id="798" r:id="rId4"/>
    <p:sldId id="799" r:id="rId5"/>
    <p:sldId id="800" r:id="rId6"/>
    <p:sldId id="736" r:id="rId7"/>
    <p:sldId id="829" r:id="rId8"/>
    <p:sldId id="326" r:id="rId9"/>
    <p:sldId id="320" r:id="rId10"/>
    <p:sldId id="339" r:id="rId11"/>
    <p:sldId id="341" r:id="rId12"/>
    <p:sldId id="312" r:id="rId13"/>
    <p:sldId id="831" r:id="rId14"/>
    <p:sldId id="865" r:id="rId15"/>
    <p:sldId id="867" r:id="rId16"/>
    <p:sldId id="766" r:id="rId17"/>
    <p:sldId id="832" r:id="rId18"/>
    <p:sldId id="852" r:id="rId19"/>
    <p:sldId id="863" r:id="rId20"/>
    <p:sldId id="739" r:id="rId21"/>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94660"/>
  </p:normalViewPr>
  <p:slideViewPr>
    <p:cSldViewPr>
      <p:cViewPr varScale="1">
        <p:scale>
          <a:sx n="107" d="100"/>
          <a:sy n="107" d="100"/>
        </p:scale>
        <p:origin x="165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DE0F1EDB-76BF-4505-9FD0-0CF65818A746}"/>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s-ES" altLang="es-CO"/>
          </a:p>
        </p:txBody>
      </p:sp>
      <p:sp>
        <p:nvSpPr>
          <p:cNvPr id="19459" name="Rectangle 3">
            <a:extLst>
              <a:ext uri="{FF2B5EF4-FFF2-40B4-BE49-F238E27FC236}">
                <a16:creationId xmlns:a16="http://schemas.microsoft.com/office/drawing/2014/main" id="{349F0174-8E0A-4467-B19F-35A57BB1094F}"/>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s-ES" altLang="es-CO"/>
          </a:p>
        </p:txBody>
      </p:sp>
      <p:sp>
        <p:nvSpPr>
          <p:cNvPr id="2052" name="Rectangle 4">
            <a:extLst>
              <a:ext uri="{FF2B5EF4-FFF2-40B4-BE49-F238E27FC236}">
                <a16:creationId xmlns:a16="http://schemas.microsoft.com/office/drawing/2014/main" id="{32B50814-EF3D-4FB9-8F94-B42C12F5DD65}"/>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61" name="Rectangle 5">
            <a:extLst>
              <a:ext uri="{FF2B5EF4-FFF2-40B4-BE49-F238E27FC236}">
                <a16:creationId xmlns:a16="http://schemas.microsoft.com/office/drawing/2014/main" id="{57E9339A-E3B5-4D9C-BBD5-EDF3A68BCF16}"/>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s-ES" altLang="es-CO" noProof="0"/>
              <a:t>Haga clic para modificar el estilo de texto del patrón</a:t>
            </a:r>
          </a:p>
          <a:p>
            <a:pPr lvl="1"/>
            <a:r>
              <a:rPr lang="es-ES" altLang="es-CO" noProof="0"/>
              <a:t>Segundo nivel</a:t>
            </a:r>
          </a:p>
          <a:p>
            <a:pPr lvl="2"/>
            <a:r>
              <a:rPr lang="es-ES" altLang="es-CO" noProof="0"/>
              <a:t>Tercer nivel</a:t>
            </a:r>
          </a:p>
          <a:p>
            <a:pPr lvl="3"/>
            <a:r>
              <a:rPr lang="es-ES" altLang="es-CO" noProof="0"/>
              <a:t>Cuarto nivel</a:t>
            </a:r>
          </a:p>
          <a:p>
            <a:pPr lvl="4"/>
            <a:r>
              <a:rPr lang="es-ES" altLang="es-CO" noProof="0"/>
              <a:t>Quinto nivel</a:t>
            </a:r>
          </a:p>
        </p:txBody>
      </p:sp>
      <p:sp>
        <p:nvSpPr>
          <p:cNvPr id="19462" name="Rectangle 6">
            <a:extLst>
              <a:ext uri="{FF2B5EF4-FFF2-40B4-BE49-F238E27FC236}">
                <a16:creationId xmlns:a16="http://schemas.microsoft.com/office/drawing/2014/main" id="{5EEC57F3-6F59-4351-887A-6A7FCA309BA9}"/>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s-ES" altLang="es-CO"/>
          </a:p>
        </p:txBody>
      </p:sp>
      <p:sp>
        <p:nvSpPr>
          <p:cNvPr id="19463" name="Rectangle 7">
            <a:extLst>
              <a:ext uri="{FF2B5EF4-FFF2-40B4-BE49-F238E27FC236}">
                <a16:creationId xmlns:a16="http://schemas.microsoft.com/office/drawing/2014/main" id="{69ED44F7-F7BC-4BDB-9A52-B70EF38E2C74}"/>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FD5B70DC-BCE6-4129-9F01-71B7CEB61909}" type="slidenum">
              <a:rPr lang="es-ES" altLang="es-CO"/>
              <a:pPr/>
              <a:t>‹Nº›</a:t>
            </a:fld>
            <a:endParaRPr lang="es-ES" altLang="es-CO"/>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Rectangle 4">
            <a:extLst>
              <a:ext uri="{FF2B5EF4-FFF2-40B4-BE49-F238E27FC236}">
                <a16:creationId xmlns:a16="http://schemas.microsoft.com/office/drawing/2014/main" id="{A83A368F-D80F-48F5-9453-C560EFACACC2}"/>
              </a:ext>
            </a:extLst>
          </p:cNvPr>
          <p:cNvSpPr>
            <a:spLocks noGrp="1" noChangeArrowheads="1"/>
          </p:cNvSpPr>
          <p:nvPr>
            <p:ph type="dt" sz="half" idx="10"/>
          </p:nvPr>
        </p:nvSpPr>
        <p:spPr>
          <a:ln/>
        </p:spPr>
        <p:txBody>
          <a:bodyPr/>
          <a:lstStyle>
            <a:lvl1pPr>
              <a:defRPr/>
            </a:lvl1pPr>
          </a:lstStyle>
          <a:p>
            <a:pPr>
              <a:defRPr/>
            </a:pPr>
            <a:endParaRPr lang="es-ES" altLang="es-CO"/>
          </a:p>
        </p:txBody>
      </p:sp>
      <p:sp>
        <p:nvSpPr>
          <p:cNvPr id="5" name="Rectangle 5">
            <a:extLst>
              <a:ext uri="{FF2B5EF4-FFF2-40B4-BE49-F238E27FC236}">
                <a16:creationId xmlns:a16="http://schemas.microsoft.com/office/drawing/2014/main" id="{2978F015-B1FD-4821-86C4-63C8D0D8B479}"/>
              </a:ext>
            </a:extLst>
          </p:cNvPr>
          <p:cNvSpPr>
            <a:spLocks noGrp="1" noChangeArrowheads="1"/>
          </p:cNvSpPr>
          <p:nvPr>
            <p:ph type="ftr" sz="quarter" idx="11"/>
          </p:nvPr>
        </p:nvSpPr>
        <p:spPr>
          <a:ln/>
        </p:spPr>
        <p:txBody>
          <a:bodyPr/>
          <a:lstStyle>
            <a:lvl1pPr>
              <a:defRPr/>
            </a:lvl1pPr>
          </a:lstStyle>
          <a:p>
            <a:pPr>
              <a:defRPr/>
            </a:pPr>
            <a:endParaRPr lang="es-ES" altLang="es-CO"/>
          </a:p>
        </p:txBody>
      </p:sp>
      <p:sp>
        <p:nvSpPr>
          <p:cNvPr id="6" name="Rectangle 6">
            <a:extLst>
              <a:ext uri="{FF2B5EF4-FFF2-40B4-BE49-F238E27FC236}">
                <a16:creationId xmlns:a16="http://schemas.microsoft.com/office/drawing/2014/main" id="{BB8C91E6-90BA-4E3B-84A5-640079814FD9}"/>
              </a:ext>
            </a:extLst>
          </p:cNvPr>
          <p:cNvSpPr>
            <a:spLocks noGrp="1" noChangeArrowheads="1"/>
          </p:cNvSpPr>
          <p:nvPr>
            <p:ph type="sldNum" sz="quarter" idx="12"/>
          </p:nvPr>
        </p:nvSpPr>
        <p:spPr>
          <a:ln/>
        </p:spPr>
        <p:txBody>
          <a:bodyPr/>
          <a:lstStyle>
            <a:lvl1pPr>
              <a:defRPr/>
            </a:lvl1pPr>
          </a:lstStyle>
          <a:p>
            <a:fld id="{86B3AB96-D668-4E84-A117-891C2F8C9F1D}" type="slidenum">
              <a:rPr lang="es-ES" altLang="es-CO"/>
              <a:pPr/>
              <a:t>‹Nº›</a:t>
            </a:fld>
            <a:endParaRPr lang="es-ES" altLang="es-CO"/>
          </a:p>
        </p:txBody>
      </p:sp>
    </p:spTree>
    <p:extLst>
      <p:ext uri="{BB962C8B-B14F-4D97-AF65-F5344CB8AC3E}">
        <p14:creationId xmlns:p14="http://schemas.microsoft.com/office/powerpoint/2010/main" val="259562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Rectangle 4">
            <a:extLst>
              <a:ext uri="{FF2B5EF4-FFF2-40B4-BE49-F238E27FC236}">
                <a16:creationId xmlns:a16="http://schemas.microsoft.com/office/drawing/2014/main" id="{C72C9785-2D26-4755-881D-6ACD3FD32DE1}"/>
              </a:ext>
            </a:extLst>
          </p:cNvPr>
          <p:cNvSpPr>
            <a:spLocks noGrp="1" noChangeArrowheads="1"/>
          </p:cNvSpPr>
          <p:nvPr>
            <p:ph type="dt" sz="half" idx="10"/>
          </p:nvPr>
        </p:nvSpPr>
        <p:spPr>
          <a:ln/>
        </p:spPr>
        <p:txBody>
          <a:bodyPr/>
          <a:lstStyle>
            <a:lvl1pPr>
              <a:defRPr/>
            </a:lvl1pPr>
          </a:lstStyle>
          <a:p>
            <a:pPr>
              <a:defRPr/>
            </a:pPr>
            <a:endParaRPr lang="es-ES" altLang="es-CO"/>
          </a:p>
        </p:txBody>
      </p:sp>
      <p:sp>
        <p:nvSpPr>
          <p:cNvPr id="5" name="Rectangle 5">
            <a:extLst>
              <a:ext uri="{FF2B5EF4-FFF2-40B4-BE49-F238E27FC236}">
                <a16:creationId xmlns:a16="http://schemas.microsoft.com/office/drawing/2014/main" id="{BB2FF290-A9D0-469C-A2C3-A2A4F9D9FD16}"/>
              </a:ext>
            </a:extLst>
          </p:cNvPr>
          <p:cNvSpPr>
            <a:spLocks noGrp="1" noChangeArrowheads="1"/>
          </p:cNvSpPr>
          <p:nvPr>
            <p:ph type="ftr" sz="quarter" idx="11"/>
          </p:nvPr>
        </p:nvSpPr>
        <p:spPr>
          <a:ln/>
        </p:spPr>
        <p:txBody>
          <a:bodyPr/>
          <a:lstStyle>
            <a:lvl1pPr>
              <a:defRPr/>
            </a:lvl1pPr>
          </a:lstStyle>
          <a:p>
            <a:pPr>
              <a:defRPr/>
            </a:pPr>
            <a:endParaRPr lang="es-ES" altLang="es-CO"/>
          </a:p>
        </p:txBody>
      </p:sp>
      <p:sp>
        <p:nvSpPr>
          <p:cNvPr id="6" name="Rectangle 6">
            <a:extLst>
              <a:ext uri="{FF2B5EF4-FFF2-40B4-BE49-F238E27FC236}">
                <a16:creationId xmlns:a16="http://schemas.microsoft.com/office/drawing/2014/main" id="{B244ED81-5CD6-4981-8ED2-569F00A37496}"/>
              </a:ext>
            </a:extLst>
          </p:cNvPr>
          <p:cNvSpPr>
            <a:spLocks noGrp="1" noChangeArrowheads="1"/>
          </p:cNvSpPr>
          <p:nvPr>
            <p:ph type="sldNum" sz="quarter" idx="12"/>
          </p:nvPr>
        </p:nvSpPr>
        <p:spPr>
          <a:ln/>
        </p:spPr>
        <p:txBody>
          <a:bodyPr/>
          <a:lstStyle>
            <a:lvl1pPr>
              <a:defRPr/>
            </a:lvl1pPr>
          </a:lstStyle>
          <a:p>
            <a:fld id="{7F51F43D-7E7A-4A73-B4B2-B72917432D35}" type="slidenum">
              <a:rPr lang="es-ES" altLang="es-CO"/>
              <a:pPr/>
              <a:t>‹Nº›</a:t>
            </a:fld>
            <a:endParaRPr lang="es-ES" altLang="es-CO"/>
          </a:p>
        </p:txBody>
      </p:sp>
    </p:spTree>
    <p:extLst>
      <p:ext uri="{BB962C8B-B14F-4D97-AF65-F5344CB8AC3E}">
        <p14:creationId xmlns:p14="http://schemas.microsoft.com/office/powerpoint/2010/main" val="4261600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Rectangle 4">
            <a:extLst>
              <a:ext uri="{FF2B5EF4-FFF2-40B4-BE49-F238E27FC236}">
                <a16:creationId xmlns:a16="http://schemas.microsoft.com/office/drawing/2014/main" id="{DC8B1CA6-3DF4-4747-807B-76A8256A2919}"/>
              </a:ext>
            </a:extLst>
          </p:cNvPr>
          <p:cNvSpPr>
            <a:spLocks noGrp="1" noChangeArrowheads="1"/>
          </p:cNvSpPr>
          <p:nvPr>
            <p:ph type="dt" sz="half" idx="10"/>
          </p:nvPr>
        </p:nvSpPr>
        <p:spPr>
          <a:ln/>
        </p:spPr>
        <p:txBody>
          <a:bodyPr/>
          <a:lstStyle>
            <a:lvl1pPr>
              <a:defRPr/>
            </a:lvl1pPr>
          </a:lstStyle>
          <a:p>
            <a:pPr>
              <a:defRPr/>
            </a:pPr>
            <a:endParaRPr lang="es-ES" altLang="es-CO"/>
          </a:p>
        </p:txBody>
      </p:sp>
      <p:sp>
        <p:nvSpPr>
          <p:cNvPr id="5" name="Rectangle 5">
            <a:extLst>
              <a:ext uri="{FF2B5EF4-FFF2-40B4-BE49-F238E27FC236}">
                <a16:creationId xmlns:a16="http://schemas.microsoft.com/office/drawing/2014/main" id="{9F91C80B-64C0-46DB-A53E-9F68551C00D8}"/>
              </a:ext>
            </a:extLst>
          </p:cNvPr>
          <p:cNvSpPr>
            <a:spLocks noGrp="1" noChangeArrowheads="1"/>
          </p:cNvSpPr>
          <p:nvPr>
            <p:ph type="ftr" sz="quarter" idx="11"/>
          </p:nvPr>
        </p:nvSpPr>
        <p:spPr>
          <a:ln/>
        </p:spPr>
        <p:txBody>
          <a:bodyPr/>
          <a:lstStyle>
            <a:lvl1pPr>
              <a:defRPr/>
            </a:lvl1pPr>
          </a:lstStyle>
          <a:p>
            <a:pPr>
              <a:defRPr/>
            </a:pPr>
            <a:endParaRPr lang="es-ES" altLang="es-CO"/>
          </a:p>
        </p:txBody>
      </p:sp>
      <p:sp>
        <p:nvSpPr>
          <p:cNvPr id="6" name="Rectangle 6">
            <a:extLst>
              <a:ext uri="{FF2B5EF4-FFF2-40B4-BE49-F238E27FC236}">
                <a16:creationId xmlns:a16="http://schemas.microsoft.com/office/drawing/2014/main" id="{2E6AF4E1-9594-47C3-9173-9E4FA93CC140}"/>
              </a:ext>
            </a:extLst>
          </p:cNvPr>
          <p:cNvSpPr>
            <a:spLocks noGrp="1" noChangeArrowheads="1"/>
          </p:cNvSpPr>
          <p:nvPr>
            <p:ph type="sldNum" sz="quarter" idx="12"/>
          </p:nvPr>
        </p:nvSpPr>
        <p:spPr>
          <a:ln/>
        </p:spPr>
        <p:txBody>
          <a:bodyPr/>
          <a:lstStyle>
            <a:lvl1pPr>
              <a:defRPr/>
            </a:lvl1pPr>
          </a:lstStyle>
          <a:p>
            <a:fld id="{F4A43466-B96B-48FC-A07B-F68BD4552596}" type="slidenum">
              <a:rPr lang="es-ES" altLang="es-CO"/>
              <a:pPr/>
              <a:t>‹Nº›</a:t>
            </a:fld>
            <a:endParaRPr lang="es-ES" altLang="es-CO"/>
          </a:p>
        </p:txBody>
      </p:sp>
    </p:spTree>
    <p:extLst>
      <p:ext uri="{BB962C8B-B14F-4D97-AF65-F5344CB8AC3E}">
        <p14:creationId xmlns:p14="http://schemas.microsoft.com/office/powerpoint/2010/main" val="4077148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Rectangle 4">
            <a:extLst>
              <a:ext uri="{FF2B5EF4-FFF2-40B4-BE49-F238E27FC236}">
                <a16:creationId xmlns:a16="http://schemas.microsoft.com/office/drawing/2014/main" id="{A8529BCD-5E45-4207-B23D-0E5595A61E35}"/>
              </a:ext>
            </a:extLst>
          </p:cNvPr>
          <p:cNvSpPr>
            <a:spLocks noGrp="1" noChangeArrowheads="1"/>
          </p:cNvSpPr>
          <p:nvPr>
            <p:ph type="dt" sz="half" idx="10"/>
          </p:nvPr>
        </p:nvSpPr>
        <p:spPr>
          <a:ln/>
        </p:spPr>
        <p:txBody>
          <a:bodyPr/>
          <a:lstStyle>
            <a:lvl1pPr>
              <a:defRPr/>
            </a:lvl1pPr>
          </a:lstStyle>
          <a:p>
            <a:pPr>
              <a:defRPr/>
            </a:pPr>
            <a:endParaRPr lang="es-ES" altLang="es-CO"/>
          </a:p>
        </p:txBody>
      </p:sp>
      <p:sp>
        <p:nvSpPr>
          <p:cNvPr id="5" name="Rectangle 5">
            <a:extLst>
              <a:ext uri="{FF2B5EF4-FFF2-40B4-BE49-F238E27FC236}">
                <a16:creationId xmlns:a16="http://schemas.microsoft.com/office/drawing/2014/main" id="{85925FE0-D995-4806-ACB0-1AF454832E3C}"/>
              </a:ext>
            </a:extLst>
          </p:cNvPr>
          <p:cNvSpPr>
            <a:spLocks noGrp="1" noChangeArrowheads="1"/>
          </p:cNvSpPr>
          <p:nvPr>
            <p:ph type="ftr" sz="quarter" idx="11"/>
          </p:nvPr>
        </p:nvSpPr>
        <p:spPr>
          <a:ln/>
        </p:spPr>
        <p:txBody>
          <a:bodyPr/>
          <a:lstStyle>
            <a:lvl1pPr>
              <a:defRPr/>
            </a:lvl1pPr>
          </a:lstStyle>
          <a:p>
            <a:pPr>
              <a:defRPr/>
            </a:pPr>
            <a:endParaRPr lang="es-ES" altLang="es-CO"/>
          </a:p>
        </p:txBody>
      </p:sp>
      <p:sp>
        <p:nvSpPr>
          <p:cNvPr id="6" name="Rectangle 6">
            <a:extLst>
              <a:ext uri="{FF2B5EF4-FFF2-40B4-BE49-F238E27FC236}">
                <a16:creationId xmlns:a16="http://schemas.microsoft.com/office/drawing/2014/main" id="{184BEBD7-C9E1-4F0D-A949-D18E1401C927}"/>
              </a:ext>
            </a:extLst>
          </p:cNvPr>
          <p:cNvSpPr>
            <a:spLocks noGrp="1" noChangeArrowheads="1"/>
          </p:cNvSpPr>
          <p:nvPr>
            <p:ph type="sldNum" sz="quarter" idx="12"/>
          </p:nvPr>
        </p:nvSpPr>
        <p:spPr>
          <a:ln/>
        </p:spPr>
        <p:txBody>
          <a:bodyPr/>
          <a:lstStyle>
            <a:lvl1pPr>
              <a:defRPr/>
            </a:lvl1pPr>
          </a:lstStyle>
          <a:p>
            <a:fld id="{B8B61FE2-D010-4D47-95C9-2F94E36A79F7}" type="slidenum">
              <a:rPr lang="es-ES" altLang="es-CO"/>
              <a:pPr/>
              <a:t>‹Nº›</a:t>
            </a:fld>
            <a:endParaRPr lang="es-ES" altLang="es-CO"/>
          </a:p>
        </p:txBody>
      </p:sp>
    </p:spTree>
    <p:extLst>
      <p:ext uri="{BB962C8B-B14F-4D97-AF65-F5344CB8AC3E}">
        <p14:creationId xmlns:p14="http://schemas.microsoft.com/office/powerpoint/2010/main" val="467831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el estilo de texto del patrón</a:t>
            </a:r>
          </a:p>
        </p:txBody>
      </p:sp>
      <p:sp>
        <p:nvSpPr>
          <p:cNvPr id="4" name="Rectangle 4">
            <a:extLst>
              <a:ext uri="{FF2B5EF4-FFF2-40B4-BE49-F238E27FC236}">
                <a16:creationId xmlns:a16="http://schemas.microsoft.com/office/drawing/2014/main" id="{9EA7604A-25F3-4E22-BAFA-6EA1EEB2244F}"/>
              </a:ext>
            </a:extLst>
          </p:cNvPr>
          <p:cNvSpPr>
            <a:spLocks noGrp="1" noChangeArrowheads="1"/>
          </p:cNvSpPr>
          <p:nvPr>
            <p:ph type="dt" sz="half" idx="10"/>
          </p:nvPr>
        </p:nvSpPr>
        <p:spPr>
          <a:ln/>
        </p:spPr>
        <p:txBody>
          <a:bodyPr/>
          <a:lstStyle>
            <a:lvl1pPr>
              <a:defRPr/>
            </a:lvl1pPr>
          </a:lstStyle>
          <a:p>
            <a:pPr>
              <a:defRPr/>
            </a:pPr>
            <a:endParaRPr lang="es-ES" altLang="es-CO"/>
          </a:p>
        </p:txBody>
      </p:sp>
      <p:sp>
        <p:nvSpPr>
          <p:cNvPr id="5" name="Rectangle 5">
            <a:extLst>
              <a:ext uri="{FF2B5EF4-FFF2-40B4-BE49-F238E27FC236}">
                <a16:creationId xmlns:a16="http://schemas.microsoft.com/office/drawing/2014/main" id="{D1AA5C5B-AF09-48B5-8FB2-72302BF7A37A}"/>
              </a:ext>
            </a:extLst>
          </p:cNvPr>
          <p:cNvSpPr>
            <a:spLocks noGrp="1" noChangeArrowheads="1"/>
          </p:cNvSpPr>
          <p:nvPr>
            <p:ph type="ftr" sz="quarter" idx="11"/>
          </p:nvPr>
        </p:nvSpPr>
        <p:spPr>
          <a:ln/>
        </p:spPr>
        <p:txBody>
          <a:bodyPr/>
          <a:lstStyle>
            <a:lvl1pPr>
              <a:defRPr/>
            </a:lvl1pPr>
          </a:lstStyle>
          <a:p>
            <a:pPr>
              <a:defRPr/>
            </a:pPr>
            <a:endParaRPr lang="es-ES" altLang="es-CO"/>
          </a:p>
        </p:txBody>
      </p:sp>
      <p:sp>
        <p:nvSpPr>
          <p:cNvPr id="6" name="Rectangle 6">
            <a:extLst>
              <a:ext uri="{FF2B5EF4-FFF2-40B4-BE49-F238E27FC236}">
                <a16:creationId xmlns:a16="http://schemas.microsoft.com/office/drawing/2014/main" id="{B44BC8BE-2E77-491D-80CF-2685301C29CF}"/>
              </a:ext>
            </a:extLst>
          </p:cNvPr>
          <p:cNvSpPr>
            <a:spLocks noGrp="1" noChangeArrowheads="1"/>
          </p:cNvSpPr>
          <p:nvPr>
            <p:ph type="sldNum" sz="quarter" idx="12"/>
          </p:nvPr>
        </p:nvSpPr>
        <p:spPr>
          <a:ln/>
        </p:spPr>
        <p:txBody>
          <a:bodyPr/>
          <a:lstStyle>
            <a:lvl1pPr>
              <a:defRPr/>
            </a:lvl1pPr>
          </a:lstStyle>
          <a:p>
            <a:fld id="{4F94AE7F-510C-48C7-90E3-F995C1B77D1A}" type="slidenum">
              <a:rPr lang="es-ES" altLang="es-CO"/>
              <a:pPr/>
              <a:t>‹Nº›</a:t>
            </a:fld>
            <a:endParaRPr lang="es-ES" altLang="es-CO"/>
          </a:p>
        </p:txBody>
      </p:sp>
    </p:spTree>
    <p:extLst>
      <p:ext uri="{BB962C8B-B14F-4D97-AF65-F5344CB8AC3E}">
        <p14:creationId xmlns:p14="http://schemas.microsoft.com/office/powerpoint/2010/main" val="3222655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457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4648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Rectangle 4">
            <a:extLst>
              <a:ext uri="{FF2B5EF4-FFF2-40B4-BE49-F238E27FC236}">
                <a16:creationId xmlns:a16="http://schemas.microsoft.com/office/drawing/2014/main" id="{30297D99-D2E8-4FAC-ADA7-920BF233FB5D}"/>
              </a:ext>
            </a:extLst>
          </p:cNvPr>
          <p:cNvSpPr>
            <a:spLocks noGrp="1" noChangeArrowheads="1"/>
          </p:cNvSpPr>
          <p:nvPr>
            <p:ph type="dt" sz="half" idx="10"/>
          </p:nvPr>
        </p:nvSpPr>
        <p:spPr>
          <a:ln/>
        </p:spPr>
        <p:txBody>
          <a:bodyPr/>
          <a:lstStyle>
            <a:lvl1pPr>
              <a:defRPr/>
            </a:lvl1pPr>
          </a:lstStyle>
          <a:p>
            <a:pPr>
              <a:defRPr/>
            </a:pPr>
            <a:endParaRPr lang="es-ES" altLang="es-CO"/>
          </a:p>
        </p:txBody>
      </p:sp>
      <p:sp>
        <p:nvSpPr>
          <p:cNvPr id="6" name="Rectangle 5">
            <a:extLst>
              <a:ext uri="{FF2B5EF4-FFF2-40B4-BE49-F238E27FC236}">
                <a16:creationId xmlns:a16="http://schemas.microsoft.com/office/drawing/2014/main" id="{37D97CF6-0691-4591-BA5C-6F56D9862A65}"/>
              </a:ext>
            </a:extLst>
          </p:cNvPr>
          <p:cNvSpPr>
            <a:spLocks noGrp="1" noChangeArrowheads="1"/>
          </p:cNvSpPr>
          <p:nvPr>
            <p:ph type="ftr" sz="quarter" idx="11"/>
          </p:nvPr>
        </p:nvSpPr>
        <p:spPr>
          <a:ln/>
        </p:spPr>
        <p:txBody>
          <a:bodyPr/>
          <a:lstStyle>
            <a:lvl1pPr>
              <a:defRPr/>
            </a:lvl1pPr>
          </a:lstStyle>
          <a:p>
            <a:pPr>
              <a:defRPr/>
            </a:pPr>
            <a:endParaRPr lang="es-ES" altLang="es-CO"/>
          </a:p>
        </p:txBody>
      </p:sp>
      <p:sp>
        <p:nvSpPr>
          <p:cNvPr id="7" name="Rectangle 6">
            <a:extLst>
              <a:ext uri="{FF2B5EF4-FFF2-40B4-BE49-F238E27FC236}">
                <a16:creationId xmlns:a16="http://schemas.microsoft.com/office/drawing/2014/main" id="{3F5A8216-2FDD-4446-87AD-8BA06E090E05}"/>
              </a:ext>
            </a:extLst>
          </p:cNvPr>
          <p:cNvSpPr>
            <a:spLocks noGrp="1" noChangeArrowheads="1"/>
          </p:cNvSpPr>
          <p:nvPr>
            <p:ph type="sldNum" sz="quarter" idx="12"/>
          </p:nvPr>
        </p:nvSpPr>
        <p:spPr>
          <a:ln/>
        </p:spPr>
        <p:txBody>
          <a:bodyPr/>
          <a:lstStyle>
            <a:lvl1pPr>
              <a:defRPr/>
            </a:lvl1pPr>
          </a:lstStyle>
          <a:p>
            <a:fld id="{2D438FF6-9675-4E12-AA51-52F94A5538D4}" type="slidenum">
              <a:rPr lang="es-ES" altLang="es-CO"/>
              <a:pPr/>
              <a:t>‹Nº›</a:t>
            </a:fld>
            <a:endParaRPr lang="es-ES" altLang="es-CO"/>
          </a:p>
        </p:txBody>
      </p:sp>
    </p:spTree>
    <p:extLst>
      <p:ext uri="{BB962C8B-B14F-4D97-AF65-F5344CB8AC3E}">
        <p14:creationId xmlns:p14="http://schemas.microsoft.com/office/powerpoint/2010/main" val="595710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Rectangle 4">
            <a:extLst>
              <a:ext uri="{FF2B5EF4-FFF2-40B4-BE49-F238E27FC236}">
                <a16:creationId xmlns:a16="http://schemas.microsoft.com/office/drawing/2014/main" id="{00811FCE-9220-46A3-8AD0-59AA8D69C049}"/>
              </a:ext>
            </a:extLst>
          </p:cNvPr>
          <p:cNvSpPr>
            <a:spLocks noGrp="1" noChangeArrowheads="1"/>
          </p:cNvSpPr>
          <p:nvPr>
            <p:ph type="dt" sz="half" idx="10"/>
          </p:nvPr>
        </p:nvSpPr>
        <p:spPr>
          <a:ln/>
        </p:spPr>
        <p:txBody>
          <a:bodyPr/>
          <a:lstStyle>
            <a:lvl1pPr>
              <a:defRPr/>
            </a:lvl1pPr>
          </a:lstStyle>
          <a:p>
            <a:pPr>
              <a:defRPr/>
            </a:pPr>
            <a:endParaRPr lang="es-ES" altLang="es-CO"/>
          </a:p>
        </p:txBody>
      </p:sp>
      <p:sp>
        <p:nvSpPr>
          <p:cNvPr id="8" name="Rectangle 5">
            <a:extLst>
              <a:ext uri="{FF2B5EF4-FFF2-40B4-BE49-F238E27FC236}">
                <a16:creationId xmlns:a16="http://schemas.microsoft.com/office/drawing/2014/main" id="{3B1D9A6B-75AF-4FAB-9049-CF8851260D0B}"/>
              </a:ext>
            </a:extLst>
          </p:cNvPr>
          <p:cNvSpPr>
            <a:spLocks noGrp="1" noChangeArrowheads="1"/>
          </p:cNvSpPr>
          <p:nvPr>
            <p:ph type="ftr" sz="quarter" idx="11"/>
          </p:nvPr>
        </p:nvSpPr>
        <p:spPr>
          <a:ln/>
        </p:spPr>
        <p:txBody>
          <a:bodyPr/>
          <a:lstStyle>
            <a:lvl1pPr>
              <a:defRPr/>
            </a:lvl1pPr>
          </a:lstStyle>
          <a:p>
            <a:pPr>
              <a:defRPr/>
            </a:pPr>
            <a:endParaRPr lang="es-ES" altLang="es-CO"/>
          </a:p>
        </p:txBody>
      </p:sp>
      <p:sp>
        <p:nvSpPr>
          <p:cNvPr id="9" name="Rectangle 6">
            <a:extLst>
              <a:ext uri="{FF2B5EF4-FFF2-40B4-BE49-F238E27FC236}">
                <a16:creationId xmlns:a16="http://schemas.microsoft.com/office/drawing/2014/main" id="{C2D19175-3CBC-4861-985C-55E8EAD03D6C}"/>
              </a:ext>
            </a:extLst>
          </p:cNvPr>
          <p:cNvSpPr>
            <a:spLocks noGrp="1" noChangeArrowheads="1"/>
          </p:cNvSpPr>
          <p:nvPr>
            <p:ph type="sldNum" sz="quarter" idx="12"/>
          </p:nvPr>
        </p:nvSpPr>
        <p:spPr>
          <a:ln/>
        </p:spPr>
        <p:txBody>
          <a:bodyPr/>
          <a:lstStyle>
            <a:lvl1pPr>
              <a:defRPr/>
            </a:lvl1pPr>
          </a:lstStyle>
          <a:p>
            <a:fld id="{8A98E6A4-968C-49FE-B7B2-054DDA75C2C9}" type="slidenum">
              <a:rPr lang="es-ES" altLang="es-CO"/>
              <a:pPr/>
              <a:t>‹Nº›</a:t>
            </a:fld>
            <a:endParaRPr lang="es-ES" altLang="es-CO"/>
          </a:p>
        </p:txBody>
      </p:sp>
    </p:spTree>
    <p:extLst>
      <p:ext uri="{BB962C8B-B14F-4D97-AF65-F5344CB8AC3E}">
        <p14:creationId xmlns:p14="http://schemas.microsoft.com/office/powerpoint/2010/main" val="1350911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Rectangle 4">
            <a:extLst>
              <a:ext uri="{FF2B5EF4-FFF2-40B4-BE49-F238E27FC236}">
                <a16:creationId xmlns:a16="http://schemas.microsoft.com/office/drawing/2014/main" id="{CB710C18-6EA7-4129-B466-C8F2D55456E6}"/>
              </a:ext>
            </a:extLst>
          </p:cNvPr>
          <p:cNvSpPr>
            <a:spLocks noGrp="1" noChangeArrowheads="1"/>
          </p:cNvSpPr>
          <p:nvPr>
            <p:ph type="dt" sz="half" idx="10"/>
          </p:nvPr>
        </p:nvSpPr>
        <p:spPr>
          <a:ln/>
        </p:spPr>
        <p:txBody>
          <a:bodyPr/>
          <a:lstStyle>
            <a:lvl1pPr>
              <a:defRPr/>
            </a:lvl1pPr>
          </a:lstStyle>
          <a:p>
            <a:pPr>
              <a:defRPr/>
            </a:pPr>
            <a:endParaRPr lang="es-ES" altLang="es-CO"/>
          </a:p>
        </p:txBody>
      </p:sp>
      <p:sp>
        <p:nvSpPr>
          <p:cNvPr id="4" name="Rectangle 5">
            <a:extLst>
              <a:ext uri="{FF2B5EF4-FFF2-40B4-BE49-F238E27FC236}">
                <a16:creationId xmlns:a16="http://schemas.microsoft.com/office/drawing/2014/main" id="{0A33E5E5-57C1-4760-B333-3F4165E5E5ED}"/>
              </a:ext>
            </a:extLst>
          </p:cNvPr>
          <p:cNvSpPr>
            <a:spLocks noGrp="1" noChangeArrowheads="1"/>
          </p:cNvSpPr>
          <p:nvPr>
            <p:ph type="ftr" sz="quarter" idx="11"/>
          </p:nvPr>
        </p:nvSpPr>
        <p:spPr>
          <a:ln/>
        </p:spPr>
        <p:txBody>
          <a:bodyPr/>
          <a:lstStyle>
            <a:lvl1pPr>
              <a:defRPr/>
            </a:lvl1pPr>
          </a:lstStyle>
          <a:p>
            <a:pPr>
              <a:defRPr/>
            </a:pPr>
            <a:endParaRPr lang="es-ES" altLang="es-CO"/>
          </a:p>
        </p:txBody>
      </p:sp>
      <p:sp>
        <p:nvSpPr>
          <p:cNvPr id="5" name="Rectangle 6">
            <a:extLst>
              <a:ext uri="{FF2B5EF4-FFF2-40B4-BE49-F238E27FC236}">
                <a16:creationId xmlns:a16="http://schemas.microsoft.com/office/drawing/2014/main" id="{95656783-4BA1-44CD-B41F-C5E3A6E4BB7C}"/>
              </a:ext>
            </a:extLst>
          </p:cNvPr>
          <p:cNvSpPr>
            <a:spLocks noGrp="1" noChangeArrowheads="1"/>
          </p:cNvSpPr>
          <p:nvPr>
            <p:ph type="sldNum" sz="quarter" idx="12"/>
          </p:nvPr>
        </p:nvSpPr>
        <p:spPr>
          <a:ln/>
        </p:spPr>
        <p:txBody>
          <a:bodyPr/>
          <a:lstStyle>
            <a:lvl1pPr>
              <a:defRPr/>
            </a:lvl1pPr>
          </a:lstStyle>
          <a:p>
            <a:fld id="{96233076-1288-44B7-87EE-D6BE80EF4759}" type="slidenum">
              <a:rPr lang="es-ES" altLang="es-CO"/>
              <a:pPr/>
              <a:t>‹Nº›</a:t>
            </a:fld>
            <a:endParaRPr lang="es-ES" altLang="es-CO"/>
          </a:p>
        </p:txBody>
      </p:sp>
    </p:spTree>
    <p:extLst>
      <p:ext uri="{BB962C8B-B14F-4D97-AF65-F5344CB8AC3E}">
        <p14:creationId xmlns:p14="http://schemas.microsoft.com/office/powerpoint/2010/main" val="2888977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2211B4B-D564-42F7-86A7-016A50B89428}"/>
              </a:ext>
            </a:extLst>
          </p:cNvPr>
          <p:cNvSpPr>
            <a:spLocks noGrp="1" noChangeArrowheads="1"/>
          </p:cNvSpPr>
          <p:nvPr>
            <p:ph type="dt" sz="half" idx="10"/>
          </p:nvPr>
        </p:nvSpPr>
        <p:spPr>
          <a:ln/>
        </p:spPr>
        <p:txBody>
          <a:bodyPr/>
          <a:lstStyle>
            <a:lvl1pPr>
              <a:defRPr/>
            </a:lvl1pPr>
          </a:lstStyle>
          <a:p>
            <a:pPr>
              <a:defRPr/>
            </a:pPr>
            <a:endParaRPr lang="es-ES" altLang="es-CO"/>
          </a:p>
        </p:txBody>
      </p:sp>
      <p:sp>
        <p:nvSpPr>
          <p:cNvPr id="3" name="Rectangle 5">
            <a:extLst>
              <a:ext uri="{FF2B5EF4-FFF2-40B4-BE49-F238E27FC236}">
                <a16:creationId xmlns:a16="http://schemas.microsoft.com/office/drawing/2014/main" id="{2E740B71-6AE8-4B47-8884-4557FAF211C4}"/>
              </a:ext>
            </a:extLst>
          </p:cNvPr>
          <p:cNvSpPr>
            <a:spLocks noGrp="1" noChangeArrowheads="1"/>
          </p:cNvSpPr>
          <p:nvPr>
            <p:ph type="ftr" sz="quarter" idx="11"/>
          </p:nvPr>
        </p:nvSpPr>
        <p:spPr>
          <a:ln/>
        </p:spPr>
        <p:txBody>
          <a:bodyPr/>
          <a:lstStyle>
            <a:lvl1pPr>
              <a:defRPr/>
            </a:lvl1pPr>
          </a:lstStyle>
          <a:p>
            <a:pPr>
              <a:defRPr/>
            </a:pPr>
            <a:endParaRPr lang="es-ES" altLang="es-CO"/>
          </a:p>
        </p:txBody>
      </p:sp>
      <p:sp>
        <p:nvSpPr>
          <p:cNvPr id="4" name="Rectangle 6">
            <a:extLst>
              <a:ext uri="{FF2B5EF4-FFF2-40B4-BE49-F238E27FC236}">
                <a16:creationId xmlns:a16="http://schemas.microsoft.com/office/drawing/2014/main" id="{2B9F1894-EDF7-4227-9D32-D6077E862286}"/>
              </a:ext>
            </a:extLst>
          </p:cNvPr>
          <p:cNvSpPr>
            <a:spLocks noGrp="1" noChangeArrowheads="1"/>
          </p:cNvSpPr>
          <p:nvPr>
            <p:ph type="sldNum" sz="quarter" idx="12"/>
          </p:nvPr>
        </p:nvSpPr>
        <p:spPr>
          <a:ln/>
        </p:spPr>
        <p:txBody>
          <a:bodyPr/>
          <a:lstStyle>
            <a:lvl1pPr>
              <a:defRPr/>
            </a:lvl1pPr>
          </a:lstStyle>
          <a:p>
            <a:fld id="{45798341-3ADA-4AEE-80D8-55F827619146}" type="slidenum">
              <a:rPr lang="es-ES" altLang="es-CO"/>
              <a:pPr/>
              <a:t>‹Nº›</a:t>
            </a:fld>
            <a:endParaRPr lang="es-ES" altLang="es-CO"/>
          </a:p>
        </p:txBody>
      </p:sp>
    </p:spTree>
    <p:extLst>
      <p:ext uri="{BB962C8B-B14F-4D97-AF65-F5344CB8AC3E}">
        <p14:creationId xmlns:p14="http://schemas.microsoft.com/office/powerpoint/2010/main" val="3671054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Rectangle 4">
            <a:extLst>
              <a:ext uri="{FF2B5EF4-FFF2-40B4-BE49-F238E27FC236}">
                <a16:creationId xmlns:a16="http://schemas.microsoft.com/office/drawing/2014/main" id="{9D944C6B-616B-44C9-B563-A6C027023840}"/>
              </a:ext>
            </a:extLst>
          </p:cNvPr>
          <p:cNvSpPr>
            <a:spLocks noGrp="1" noChangeArrowheads="1"/>
          </p:cNvSpPr>
          <p:nvPr>
            <p:ph type="dt" sz="half" idx="10"/>
          </p:nvPr>
        </p:nvSpPr>
        <p:spPr>
          <a:ln/>
        </p:spPr>
        <p:txBody>
          <a:bodyPr/>
          <a:lstStyle>
            <a:lvl1pPr>
              <a:defRPr/>
            </a:lvl1pPr>
          </a:lstStyle>
          <a:p>
            <a:pPr>
              <a:defRPr/>
            </a:pPr>
            <a:endParaRPr lang="es-ES" altLang="es-CO"/>
          </a:p>
        </p:txBody>
      </p:sp>
      <p:sp>
        <p:nvSpPr>
          <p:cNvPr id="6" name="Rectangle 5">
            <a:extLst>
              <a:ext uri="{FF2B5EF4-FFF2-40B4-BE49-F238E27FC236}">
                <a16:creationId xmlns:a16="http://schemas.microsoft.com/office/drawing/2014/main" id="{3FCB889C-7FA5-438A-BCF0-E2EEA3CA1D1D}"/>
              </a:ext>
            </a:extLst>
          </p:cNvPr>
          <p:cNvSpPr>
            <a:spLocks noGrp="1" noChangeArrowheads="1"/>
          </p:cNvSpPr>
          <p:nvPr>
            <p:ph type="ftr" sz="quarter" idx="11"/>
          </p:nvPr>
        </p:nvSpPr>
        <p:spPr>
          <a:ln/>
        </p:spPr>
        <p:txBody>
          <a:bodyPr/>
          <a:lstStyle>
            <a:lvl1pPr>
              <a:defRPr/>
            </a:lvl1pPr>
          </a:lstStyle>
          <a:p>
            <a:pPr>
              <a:defRPr/>
            </a:pPr>
            <a:endParaRPr lang="es-ES" altLang="es-CO"/>
          </a:p>
        </p:txBody>
      </p:sp>
      <p:sp>
        <p:nvSpPr>
          <p:cNvPr id="7" name="Rectangle 6">
            <a:extLst>
              <a:ext uri="{FF2B5EF4-FFF2-40B4-BE49-F238E27FC236}">
                <a16:creationId xmlns:a16="http://schemas.microsoft.com/office/drawing/2014/main" id="{D8091EF9-7B6A-4B0A-A8CD-824BE194563B}"/>
              </a:ext>
            </a:extLst>
          </p:cNvPr>
          <p:cNvSpPr>
            <a:spLocks noGrp="1" noChangeArrowheads="1"/>
          </p:cNvSpPr>
          <p:nvPr>
            <p:ph type="sldNum" sz="quarter" idx="12"/>
          </p:nvPr>
        </p:nvSpPr>
        <p:spPr>
          <a:ln/>
        </p:spPr>
        <p:txBody>
          <a:bodyPr/>
          <a:lstStyle>
            <a:lvl1pPr>
              <a:defRPr/>
            </a:lvl1pPr>
          </a:lstStyle>
          <a:p>
            <a:fld id="{94BA43BD-011A-4008-9B89-E2A2BC125550}" type="slidenum">
              <a:rPr lang="es-ES" altLang="es-CO"/>
              <a:pPr/>
              <a:t>‹Nº›</a:t>
            </a:fld>
            <a:endParaRPr lang="es-ES" altLang="es-CO"/>
          </a:p>
        </p:txBody>
      </p:sp>
    </p:spTree>
    <p:extLst>
      <p:ext uri="{BB962C8B-B14F-4D97-AF65-F5344CB8AC3E}">
        <p14:creationId xmlns:p14="http://schemas.microsoft.com/office/powerpoint/2010/main" val="3252607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Rectangle 4">
            <a:extLst>
              <a:ext uri="{FF2B5EF4-FFF2-40B4-BE49-F238E27FC236}">
                <a16:creationId xmlns:a16="http://schemas.microsoft.com/office/drawing/2014/main" id="{FE39F1F2-04C7-4DDD-B980-B3D93DD43361}"/>
              </a:ext>
            </a:extLst>
          </p:cNvPr>
          <p:cNvSpPr>
            <a:spLocks noGrp="1" noChangeArrowheads="1"/>
          </p:cNvSpPr>
          <p:nvPr>
            <p:ph type="dt" sz="half" idx="10"/>
          </p:nvPr>
        </p:nvSpPr>
        <p:spPr>
          <a:ln/>
        </p:spPr>
        <p:txBody>
          <a:bodyPr/>
          <a:lstStyle>
            <a:lvl1pPr>
              <a:defRPr/>
            </a:lvl1pPr>
          </a:lstStyle>
          <a:p>
            <a:pPr>
              <a:defRPr/>
            </a:pPr>
            <a:endParaRPr lang="es-ES" altLang="es-CO"/>
          </a:p>
        </p:txBody>
      </p:sp>
      <p:sp>
        <p:nvSpPr>
          <p:cNvPr id="6" name="Rectangle 5">
            <a:extLst>
              <a:ext uri="{FF2B5EF4-FFF2-40B4-BE49-F238E27FC236}">
                <a16:creationId xmlns:a16="http://schemas.microsoft.com/office/drawing/2014/main" id="{33F93177-646C-41C8-922C-152796D05644}"/>
              </a:ext>
            </a:extLst>
          </p:cNvPr>
          <p:cNvSpPr>
            <a:spLocks noGrp="1" noChangeArrowheads="1"/>
          </p:cNvSpPr>
          <p:nvPr>
            <p:ph type="ftr" sz="quarter" idx="11"/>
          </p:nvPr>
        </p:nvSpPr>
        <p:spPr>
          <a:ln/>
        </p:spPr>
        <p:txBody>
          <a:bodyPr/>
          <a:lstStyle>
            <a:lvl1pPr>
              <a:defRPr/>
            </a:lvl1pPr>
          </a:lstStyle>
          <a:p>
            <a:pPr>
              <a:defRPr/>
            </a:pPr>
            <a:endParaRPr lang="es-ES" altLang="es-CO"/>
          </a:p>
        </p:txBody>
      </p:sp>
      <p:sp>
        <p:nvSpPr>
          <p:cNvPr id="7" name="Rectangle 6">
            <a:extLst>
              <a:ext uri="{FF2B5EF4-FFF2-40B4-BE49-F238E27FC236}">
                <a16:creationId xmlns:a16="http://schemas.microsoft.com/office/drawing/2014/main" id="{2638CC70-1555-48D4-9538-427FBE23FE8B}"/>
              </a:ext>
            </a:extLst>
          </p:cNvPr>
          <p:cNvSpPr>
            <a:spLocks noGrp="1" noChangeArrowheads="1"/>
          </p:cNvSpPr>
          <p:nvPr>
            <p:ph type="sldNum" sz="quarter" idx="12"/>
          </p:nvPr>
        </p:nvSpPr>
        <p:spPr>
          <a:ln/>
        </p:spPr>
        <p:txBody>
          <a:bodyPr/>
          <a:lstStyle>
            <a:lvl1pPr>
              <a:defRPr/>
            </a:lvl1pPr>
          </a:lstStyle>
          <a:p>
            <a:fld id="{896CC74C-0D8B-4DA9-A048-D617943B9426}" type="slidenum">
              <a:rPr lang="es-ES" altLang="es-CO"/>
              <a:pPr/>
              <a:t>‹Nº›</a:t>
            </a:fld>
            <a:endParaRPr lang="es-ES" altLang="es-CO"/>
          </a:p>
        </p:txBody>
      </p:sp>
    </p:spTree>
    <p:extLst>
      <p:ext uri="{BB962C8B-B14F-4D97-AF65-F5344CB8AC3E}">
        <p14:creationId xmlns:p14="http://schemas.microsoft.com/office/powerpoint/2010/main" val="1882651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031BB30-729A-4488-BF91-6628F2DE40C7}"/>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CO"/>
              <a:t>Haga clic para cambiar el estilo de título	</a:t>
            </a:r>
          </a:p>
        </p:txBody>
      </p:sp>
      <p:sp>
        <p:nvSpPr>
          <p:cNvPr id="1027" name="Rectangle 3">
            <a:extLst>
              <a:ext uri="{FF2B5EF4-FFF2-40B4-BE49-F238E27FC236}">
                <a16:creationId xmlns:a16="http://schemas.microsoft.com/office/drawing/2014/main" id="{30425FE9-D18F-46AF-992B-9735FB634D26}"/>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CO"/>
              <a:t>Haga clic para modificar el estilo de texto del patrón</a:t>
            </a:r>
          </a:p>
          <a:p>
            <a:pPr lvl="1"/>
            <a:r>
              <a:rPr lang="es-ES" altLang="es-CO"/>
              <a:t>Segundo nivel</a:t>
            </a:r>
          </a:p>
          <a:p>
            <a:pPr lvl="2"/>
            <a:r>
              <a:rPr lang="es-ES" altLang="es-CO"/>
              <a:t>Tercer nivel</a:t>
            </a:r>
          </a:p>
          <a:p>
            <a:pPr lvl="3"/>
            <a:r>
              <a:rPr lang="es-ES" altLang="es-CO"/>
              <a:t>Cuarto nivel</a:t>
            </a:r>
          </a:p>
          <a:p>
            <a:pPr lvl="4"/>
            <a:r>
              <a:rPr lang="es-ES" altLang="es-CO"/>
              <a:t>Quinto nivel</a:t>
            </a:r>
          </a:p>
        </p:txBody>
      </p:sp>
      <p:sp>
        <p:nvSpPr>
          <p:cNvPr id="1028" name="Rectangle 4">
            <a:extLst>
              <a:ext uri="{FF2B5EF4-FFF2-40B4-BE49-F238E27FC236}">
                <a16:creationId xmlns:a16="http://schemas.microsoft.com/office/drawing/2014/main" id="{6EE7D655-CBAC-4369-A8A9-DBFE72C46C08}"/>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s-ES" altLang="es-CO"/>
          </a:p>
        </p:txBody>
      </p:sp>
      <p:sp>
        <p:nvSpPr>
          <p:cNvPr id="1029" name="Rectangle 5">
            <a:extLst>
              <a:ext uri="{FF2B5EF4-FFF2-40B4-BE49-F238E27FC236}">
                <a16:creationId xmlns:a16="http://schemas.microsoft.com/office/drawing/2014/main" id="{82211637-197A-48BA-BA3F-AF8E809C7B1B}"/>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s-ES" altLang="es-CO"/>
          </a:p>
        </p:txBody>
      </p:sp>
      <p:sp>
        <p:nvSpPr>
          <p:cNvPr id="1030" name="Rectangle 6">
            <a:extLst>
              <a:ext uri="{FF2B5EF4-FFF2-40B4-BE49-F238E27FC236}">
                <a16:creationId xmlns:a16="http://schemas.microsoft.com/office/drawing/2014/main" id="{8B46A3D1-E1CF-4643-9280-5C550D8D6BFC}"/>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4C9DA6B3-9FE7-45D8-82B3-6CF98DA6C1D2}" type="slidenum">
              <a:rPr lang="es-ES" altLang="es-CO"/>
              <a:pPr/>
              <a:t>‹Nº›</a:t>
            </a:fld>
            <a:endParaRPr lang="es-ES" altLang="es-C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EC9869C9-1BE1-444C-8A46-B1557257B90A}"/>
              </a:ext>
            </a:extLst>
          </p:cNvPr>
          <p:cNvSpPr>
            <a:spLocks noGrp="1" noChangeArrowheads="1"/>
          </p:cNvSpPr>
          <p:nvPr>
            <p:ph type="title"/>
          </p:nvPr>
        </p:nvSpPr>
        <p:spPr>
          <a:xfrm>
            <a:off x="1555889" y="33397"/>
            <a:ext cx="6105525" cy="779463"/>
          </a:xfrm>
        </p:spPr>
        <p:txBody>
          <a:bodyPr/>
          <a:lstStyle/>
          <a:p>
            <a:pPr>
              <a:defRPr/>
            </a:pPr>
            <a:r>
              <a:rPr lang="es-ES" altLang="es-CO" sz="4800" b="1" dirty="0">
                <a:solidFill>
                  <a:schemeClr val="accent4">
                    <a:lumMod val="85000"/>
                    <a:lumOff val="15000"/>
                  </a:schemeClr>
                </a:solidFill>
              </a:rPr>
              <a:t>FEM</a:t>
            </a:r>
            <a:r>
              <a:rPr lang="es-ES" altLang="es-CO" sz="4800" b="1" dirty="0">
                <a:solidFill>
                  <a:srgbClr val="C00000"/>
                </a:solidFill>
              </a:rPr>
              <a:t>CRISTAR</a:t>
            </a:r>
          </a:p>
        </p:txBody>
      </p:sp>
      <p:sp>
        <p:nvSpPr>
          <p:cNvPr id="3075" name="Rectangle 5">
            <a:extLst>
              <a:ext uri="{FF2B5EF4-FFF2-40B4-BE49-F238E27FC236}">
                <a16:creationId xmlns:a16="http://schemas.microsoft.com/office/drawing/2014/main" id="{836959E8-2A19-4163-BBBB-AABED45BF1F6}"/>
              </a:ext>
            </a:extLst>
          </p:cNvPr>
          <p:cNvSpPr>
            <a:spLocks noGrp="1" noChangeArrowheads="1"/>
          </p:cNvSpPr>
          <p:nvPr>
            <p:ph type="subTitle" idx="4294967295"/>
          </p:nvPr>
        </p:nvSpPr>
        <p:spPr>
          <a:xfrm>
            <a:off x="115545" y="1114230"/>
            <a:ext cx="9028455" cy="3309542"/>
          </a:xfrm>
        </p:spPr>
        <p:txBody>
          <a:bodyPr/>
          <a:lstStyle/>
          <a:p>
            <a:pPr marL="0" indent="0" algn="ctr" eaLnBrk="1" hangingPunct="1">
              <a:lnSpc>
                <a:spcPct val="80000"/>
              </a:lnSpc>
              <a:buFont typeface="Wingdings" panose="05000000000000000000" pitchFamily="2" charset="2"/>
              <a:buNone/>
            </a:pPr>
            <a:endParaRPr lang="es-CO" altLang="es-CO" sz="1200" b="1" dirty="0"/>
          </a:p>
          <a:p>
            <a:pPr marL="0" indent="0" algn="ctr" eaLnBrk="1" hangingPunct="1">
              <a:lnSpc>
                <a:spcPct val="80000"/>
              </a:lnSpc>
              <a:buFont typeface="Wingdings" panose="05000000000000000000" pitchFamily="2" charset="2"/>
              <a:buNone/>
            </a:pPr>
            <a:r>
              <a:rPr lang="es-CO" altLang="es-CO" sz="3600" b="1" dirty="0">
                <a:latin typeface="Arial Black" panose="020B0A04020102020204" pitchFamily="34" charset="0"/>
              </a:rPr>
              <a:t>AREA DE RIESGOS </a:t>
            </a:r>
          </a:p>
          <a:p>
            <a:pPr marL="0" indent="0" algn="ctr" eaLnBrk="1" hangingPunct="1">
              <a:lnSpc>
                <a:spcPct val="80000"/>
              </a:lnSpc>
              <a:buFont typeface="Wingdings" panose="05000000000000000000" pitchFamily="2" charset="2"/>
              <a:buNone/>
            </a:pPr>
            <a:endParaRPr lang="es-MX" altLang="es-CO" sz="1600" b="1" dirty="0">
              <a:latin typeface="Arial Black" panose="020B0A04020102020204" pitchFamily="34" charset="0"/>
            </a:endParaRPr>
          </a:p>
          <a:p>
            <a:pPr marL="0" indent="0" algn="ctr" eaLnBrk="1" hangingPunct="1">
              <a:lnSpc>
                <a:spcPct val="80000"/>
              </a:lnSpc>
              <a:buFontTx/>
              <a:buNone/>
            </a:pPr>
            <a:r>
              <a:rPr lang="es-CO" altLang="es-CO" sz="3600" b="1" dirty="0">
                <a:latin typeface="Arial Black" panose="020B0A04020102020204" pitchFamily="34" charset="0"/>
              </a:rPr>
              <a:t>COMITÉ &amp; RESPONSABLE </a:t>
            </a:r>
          </a:p>
          <a:p>
            <a:pPr marL="0" indent="0" algn="ctr" eaLnBrk="1" hangingPunct="1">
              <a:lnSpc>
                <a:spcPct val="80000"/>
              </a:lnSpc>
              <a:buFontTx/>
              <a:buNone/>
            </a:pPr>
            <a:endParaRPr lang="es-CO" altLang="es-CO" sz="1200" b="1" dirty="0">
              <a:latin typeface="Arial Black" panose="020B0A04020102020204" pitchFamily="34" charset="0"/>
            </a:endParaRPr>
          </a:p>
          <a:p>
            <a:pPr marL="0" indent="0" algn="ctr" eaLnBrk="1" hangingPunct="1">
              <a:lnSpc>
                <a:spcPct val="80000"/>
              </a:lnSpc>
              <a:buFont typeface="Wingdings" panose="05000000000000000000" pitchFamily="2" charset="2"/>
              <a:buNone/>
            </a:pPr>
            <a:r>
              <a:rPr lang="es-MX" altLang="es-CO" sz="2400" b="1" dirty="0">
                <a:solidFill>
                  <a:srgbClr val="FF0000"/>
                </a:solidFill>
              </a:rPr>
              <a:t>JESUS MARIA ACOSTA - Presidente</a:t>
            </a:r>
          </a:p>
          <a:p>
            <a:pPr marL="0" indent="0" algn="ctr" eaLnBrk="1" hangingPunct="1">
              <a:lnSpc>
                <a:spcPct val="80000"/>
              </a:lnSpc>
              <a:buFont typeface="Wingdings" panose="05000000000000000000" pitchFamily="2" charset="2"/>
              <a:buNone/>
            </a:pPr>
            <a:r>
              <a:rPr lang="es-MX" altLang="es-CO" sz="2400" b="1" dirty="0">
                <a:solidFill>
                  <a:srgbClr val="FF0000"/>
                </a:solidFill>
              </a:rPr>
              <a:t>LEIDY SAAVEDRA - </a:t>
            </a:r>
            <a:r>
              <a:rPr lang="es-MX" altLang="es-CO" sz="2400" b="1" dirty="0" err="1">
                <a:solidFill>
                  <a:srgbClr val="FF0000"/>
                </a:solidFill>
              </a:rPr>
              <a:t>VicePresidente</a:t>
            </a:r>
            <a:endParaRPr lang="es-MX" altLang="es-CO" sz="2400" b="1" dirty="0">
              <a:solidFill>
                <a:srgbClr val="FF0000"/>
              </a:solidFill>
            </a:endParaRPr>
          </a:p>
          <a:p>
            <a:pPr marL="0" indent="0" algn="ctr" eaLnBrk="1" hangingPunct="1">
              <a:lnSpc>
                <a:spcPct val="80000"/>
              </a:lnSpc>
              <a:buFont typeface="Wingdings" panose="05000000000000000000" pitchFamily="2" charset="2"/>
              <a:buNone/>
            </a:pPr>
            <a:r>
              <a:rPr lang="es-MX" altLang="es-CO" sz="2400" b="1" dirty="0">
                <a:solidFill>
                  <a:srgbClr val="FF0000"/>
                </a:solidFill>
              </a:rPr>
              <a:t>ALVARO CARDONA – Secretario/Responsable</a:t>
            </a:r>
          </a:p>
          <a:p>
            <a:pPr marL="0" marR="0" lvl="0" indent="0" algn="ctr" defTabSz="914400" rtl="0" eaLnBrk="1" fontAlgn="base" latinLnBrk="0" hangingPunct="1">
              <a:lnSpc>
                <a:spcPct val="80000"/>
              </a:lnSpc>
              <a:spcBef>
                <a:spcPct val="20000"/>
              </a:spcBef>
              <a:spcAft>
                <a:spcPct val="0"/>
              </a:spcAft>
              <a:buClrTx/>
              <a:buSzTx/>
              <a:buFont typeface="Wingdings" panose="05000000000000000000" pitchFamily="2" charset="2"/>
              <a:buNone/>
              <a:tabLst/>
              <a:defRPr/>
            </a:pPr>
            <a:r>
              <a:rPr kumimoji="0" lang="es-MX" altLang="es-CO" sz="2400" b="1" i="0" u="none" strike="noStrike" kern="1200" cap="none" spc="0" normalizeH="0" baseline="0" noProof="0" dirty="0">
                <a:ln>
                  <a:noFill/>
                </a:ln>
                <a:solidFill>
                  <a:srgbClr val="FF0000"/>
                </a:solidFill>
                <a:effectLst/>
                <a:uLnTx/>
                <a:uFillTx/>
                <a:latin typeface="Arial"/>
                <a:ea typeface="+mn-ea"/>
                <a:cs typeface="+mn-cs"/>
              </a:rPr>
              <a:t>SANDRA TORO - Gerente</a:t>
            </a:r>
          </a:p>
          <a:p>
            <a:pPr marL="0" indent="0" algn="ctr" eaLnBrk="1" hangingPunct="1">
              <a:lnSpc>
                <a:spcPct val="80000"/>
              </a:lnSpc>
              <a:buFont typeface="Wingdings" panose="05000000000000000000" pitchFamily="2" charset="2"/>
              <a:buNone/>
            </a:pPr>
            <a:endParaRPr lang="es-CO" altLang="es-CO" sz="1600" b="1" dirty="0">
              <a:solidFill>
                <a:srgbClr val="FF0000"/>
              </a:solidFill>
            </a:endParaRPr>
          </a:p>
        </p:txBody>
      </p:sp>
      <p:pic>
        <p:nvPicPr>
          <p:cNvPr id="3076" name="Imagen 6" descr="C:\Users\HOUSE\Downloads\photo.jpg">
            <a:extLst>
              <a:ext uri="{FF2B5EF4-FFF2-40B4-BE49-F238E27FC236}">
                <a16:creationId xmlns:a16="http://schemas.microsoft.com/office/drawing/2014/main" id="{D3C8ED2F-0720-40E7-828E-01C678DE67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187" r="18454" b="20731"/>
          <a:stretch>
            <a:fillRect/>
          </a:stretch>
        </p:blipFill>
        <p:spPr bwMode="auto">
          <a:xfrm>
            <a:off x="15533" y="15876"/>
            <a:ext cx="1520830" cy="13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a:extLst>
              <a:ext uri="{FF2B5EF4-FFF2-40B4-BE49-F238E27FC236}">
                <a16:creationId xmlns:a16="http://schemas.microsoft.com/office/drawing/2014/main" id="{7B53DB8D-75BB-083C-B458-9E1CB502462C}"/>
              </a:ext>
            </a:extLst>
          </p:cNvPr>
          <p:cNvSpPr txBox="1"/>
          <p:nvPr/>
        </p:nvSpPr>
        <p:spPr>
          <a:xfrm>
            <a:off x="432187" y="4676477"/>
            <a:ext cx="8352928" cy="1691297"/>
          </a:xfrm>
          <a:prstGeom prst="rect">
            <a:avLst/>
          </a:prstGeom>
          <a:noFill/>
        </p:spPr>
        <p:txBody>
          <a:bodyPr wrap="square">
            <a:spAutoFit/>
          </a:bodyPr>
          <a:lstStyle/>
          <a:p>
            <a:pPr marL="0" marR="0" lvl="0" indent="0" algn="ctr" defTabSz="914400" rtl="0" eaLnBrk="1" fontAlgn="base" latinLnBrk="0" hangingPunct="1">
              <a:lnSpc>
                <a:spcPct val="80000"/>
              </a:lnSpc>
              <a:spcBef>
                <a:spcPct val="20000"/>
              </a:spcBef>
              <a:spcAft>
                <a:spcPct val="0"/>
              </a:spcAft>
              <a:buClrTx/>
              <a:buSzTx/>
              <a:buFont typeface="Wingdings" panose="05000000000000000000" pitchFamily="2" charset="2"/>
              <a:buNone/>
              <a:tabLst/>
              <a:defRPr/>
            </a:pPr>
            <a:r>
              <a:rPr kumimoji="0" lang="es-MX" altLang="es-CO" sz="3200" b="1" i="0" u="none" strike="noStrike" kern="1200" cap="none" spc="0" normalizeH="0" baseline="0" noProof="0" dirty="0">
                <a:ln>
                  <a:noFill/>
                </a:ln>
                <a:solidFill>
                  <a:srgbClr val="000000"/>
                </a:solidFill>
                <a:effectLst/>
                <a:uLnTx/>
                <a:uFillTx/>
                <a:latin typeface="Arial Black" panose="020B0A04020102020204" pitchFamily="34" charset="0"/>
                <a:ea typeface="+mn-ea"/>
                <a:cs typeface="+mn-cs"/>
              </a:rPr>
              <a:t>INFORME ACTIVIDADES DESARROLLADAS</a:t>
            </a:r>
            <a:endParaRPr kumimoji="0" lang="es-CO" altLang="es-CO" sz="3200" b="1" i="0" u="none" strike="noStrike" kern="1200" cap="none" spc="0" normalizeH="0" baseline="0" noProof="0" dirty="0">
              <a:ln>
                <a:noFill/>
              </a:ln>
              <a:solidFill>
                <a:srgbClr val="000000"/>
              </a:solidFill>
              <a:effectLst/>
              <a:uLnTx/>
              <a:uFillTx/>
              <a:latin typeface="Arial Black" panose="020B0A04020102020204" pitchFamily="34" charset="0"/>
              <a:ea typeface="+mn-ea"/>
              <a:cs typeface="+mn-cs"/>
            </a:endParaRPr>
          </a:p>
          <a:p>
            <a:pPr marL="0" marR="0" lvl="0" indent="0" algn="ctr" defTabSz="914400" rtl="0" eaLnBrk="1" fontAlgn="base" latinLnBrk="0" hangingPunct="1">
              <a:lnSpc>
                <a:spcPct val="80000"/>
              </a:lnSpc>
              <a:spcBef>
                <a:spcPct val="20000"/>
              </a:spcBef>
              <a:spcAft>
                <a:spcPct val="0"/>
              </a:spcAft>
              <a:buClrTx/>
              <a:buSzTx/>
              <a:buFont typeface="Wingdings" panose="05000000000000000000" pitchFamily="2" charset="2"/>
              <a:buNone/>
              <a:tabLst/>
              <a:defRPr/>
            </a:pPr>
            <a:endParaRPr kumimoji="0" lang="es-CO" altLang="es-CO" sz="1600" b="1" i="0" u="none" strike="noStrike" kern="1200" cap="none" spc="0" normalizeH="0" baseline="0" noProof="0" dirty="0">
              <a:ln>
                <a:noFill/>
              </a:ln>
              <a:solidFill>
                <a:srgbClr val="000000"/>
              </a:solidFill>
              <a:effectLst/>
              <a:uLnTx/>
              <a:uFillTx/>
              <a:latin typeface="Arial Black" panose="020B0A04020102020204" pitchFamily="34" charset="0"/>
              <a:ea typeface="+mn-ea"/>
              <a:cs typeface="+mn-cs"/>
            </a:endParaRPr>
          </a:p>
          <a:p>
            <a:pPr marL="0" marR="0" lvl="0" indent="0" algn="ctr" defTabSz="914400" rtl="0" eaLnBrk="1" fontAlgn="base" latinLnBrk="0" hangingPunct="1">
              <a:lnSpc>
                <a:spcPct val="80000"/>
              </a:lnSpc>
              <a:spcBef>
                <a:spcPct val="20000"/>
              </a:spcBef>
              <a:spcAft>
                <a:spcPct val="0"/>
              </a:spcAft>
              <a:buClrTx/>
              <a:buSzTx/>
              <a:buFont typeface="Wingdings" panose="05000000000000000000" pitchFamily="2" charset="2"/>
              <a:buNone/>
              <a:tabLst/>
              <a:defRPr/>
            </a:pPr>
            <a:r>
              <a:rPr kumimoji="0" lang="es-CO" altLang="es-CO" sz="3200" b="1" i="0" u="none" strike="noStrike" kern="1200" cap="none" spc="0" normalizeH="0" baseline="0" noProof="0" dirty="0">
                <a:ln>
                  <a:noFill/>
                </a:ln>
                <a:solidFill>
                  <a:srgbClr val="000000"/>
                </a:solidFill>
                <a:effectLst/>
                <a:uLnTx/>
                <a:uFillTx/>
                <a:latin typeface="Arial Black" panose="020B0A04020102020204" pitchFamily="34" charset="0"/>
                <a:ea typeface="+mn-ea"/>
                <a:cs typeface="+mn-cs"/>
              </a:rPr>
              <a:t>AÑO  2.025 / PLAN 2.026</a:t>
            </a:r>
          </a:p>
        </p:txBody>
      </p:sp>
    </p:spTree>
    <p:extLst>
      <p:ext uri="{BB962C8B-B14F-4D97-AF65-F5344CB8AC3E}">
        <p14:creationId xmlns:p14="http://schemas.microsoft.com/office/powerpoint/2010/main" val="928861978"/>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ppt_w</p:attrName>
                                        </p:attrNameLst>
                                      </p:cBhvr>
                                      <p:tavLst>
                                        <p:tav tm="0">
                                          <p:val>
                                            <p:strVal val="#ppt_w+.3"/>
                                          </p:val>
                                        </p:tav>
                                        <p:tav tm="100000">
                                          <p:val>
                                            <p:strVal val="#ppt_w"/>
                                          </p:val>
                                        </p:tav>
                                      </p:tavLst>
                                    </p:anim>
                                    <p:anim calcmode="lin" valueType="num">
                                      <p:cBhvr>
                                        <p:cTn id="8" dur="1000" fill="hold"/>
                                        <p:tgtEl>
                                          <p:spTgt spid="11266"/>
                                        </p:tgtEl>
                                        <p:attrNameLst>
                                          <p:attrName>ppt_h</p:attrName>
                                        </p:attrNameLst>
                                      </p:cBhvr>
                                      <p:tavLst>
                                        <p:tav tm="0">
                                          <p:val>
                                            <p:strVal val="#ppt_h"/>
                                          </p:val>
                                        </p:tav>
                                        <p:tav tm="100000">
                                          <p:val>
                                            <p:strVal val="#ppt_h"/>
                                          </p:val>
                                        </p:tav>
                                      </p:tavLst>
                                    </p:anim>
                                    <p:animEffect transition="in" filter="fade">
                                      <p:cBhvr>
                                        <p:cTn id="9" dur="1000"/>
                                        <p:tgtEl>
                                          <p:spTgt spid="1126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6" descr="C:\Users\HOUSE\Downloads\photo.jpg">
            <a:extLst>
              <a:ext uri="{FF2B5EF4-FFF2-40B4-BE49-F238E27FC236}">
                <a16:creationId xmlns:a16="http://schemas.microsoft.com/office/drawing/2014/main" id="{E2894071-AAA6-4333-896A-F06D09D6C3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18"/>
            <a:ext cx="957943" cy="803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a 1">
            <a:extLst>
              <a:ext uri="{FF2B5EF4-FFF2-40B4-BE49-F238E27FC236}">
                <a16:creationId xmlns:a16="http://schemas.microsoft.com/office/drawing/2014/main" id="{B87E09D5-0971-476E-BE0F-8D5AC3BE8E56}"/>
              </a:ext>
            </a:extLst>
          </p:cNvPr>
          <p:cNvGraphicFramePr>
            <a:graphicFrameLocks noGrp="1"/>
          </p:cNvGraphicFramePr>
          <p:nvPr>
            <p:extLst>
              <p:ext uri="{D42A27DB-BD31-4B8C-83A1-F6EECF244321}">
                <p14:modId xmlns:p14="http://schemas.microsoft.com/office/powerpoint/2010/main" val="1370488"/>
              </p:ext>
            </p:extLst>
          </p:nvPr>
        </p:nvGraphicFramePr>
        <p:xfrm>
          <a:off x="957942" y="0"/>
          <a:ext cx="7934538" cy="520784"/>
        </p:xfrm>
        <a:graphic>
          <a:graphicData uri="http://schemas.openxmlformats.org/drawingml/2006/table">
            <a:tbl>
              <a:tblPr/>
              <a:tblGrid>
                <a:gridCol w="791902">
                  <a:extLst>
                    <a:ext uri="{9D8B030D-6E8A-4147-A177-3AD203B41FA5}">
                      <a16:colId xmlns:a16="http://schemas.microsoft.com/office/drawing/2014/main" val="2640749513"/>
                    </a:ext>
                  </a:extLst>
                </a:gridCol>
                <a:gridCol w="2897143">
                  <a:extLst>
                    <a:ext uri="{9D8B030D-6E8A-4147-A177-3AD203B41FA5}">
                      <a16:colId xmlns:a16="http://schemas.microsoft.com/office/drawing/2014/main" val="1528031984"/>
                    </a:ext>
                  </a:extLst>
                </a:gridCol>
                <a:gridCol w="1370511">
                  <a:extLst>
                    <a:ext uri="{9D8B030D-6E8A-4147-A177-3AD203B41FA5}">
                      <a16:colId xmlns:a16="http://schemas.microsoft.com/office/drawing/2014/main" val="4052024950"/>
                    </a:ext>
                  </a:extLst>
                </a:gridCol>
                <a:gridCol w="1648311">
                  <a:extLst>
                    <a:ext uri="{9D8B030D-6E8A-4147-A177-3AD203B41FA5}">
                      <a16:colId xmlns:a16="http://schemas.microsoft.com/office/drawing/2014/main" val="157344819"/>
                    </a:ext>
                  </a:extLst>
                </a:gridCol>
                <a:gridCol w="1226671">
                  <a:extLst>
                    <a:ext uri="{9D8B030D-6E8A-4147-A177-3AD203B41FA5}">
                      <a16:colId xmlns:a16="http://schemas.microsoft.com/office/drawing/2014/main" val="3342191620"/>
                    </a:ext>
                  </a:extLst>
                </a:gridCol>
              </a:tblGrid>
              <a:tr h="173595">
                <a:tc>
                  <a:txBody>
                    <a:bodyPr/>
                    <a:lstStyle/>
                    <a:p>
                      <a:pPr algn="ctr" fontAlgn="ctr"/>
                      <a:r>
                        <a:rPr lang="es-CO" sz="1100" b="1" i="0" u="none" strike="noStrike">
                          <a:solidFill>
                            <a:srgbClr val="FFFFFF"/>
                          </a:solidFill>
                          <a:effectLst/>
                          <a:latin typeface="Arial Narrow" panose="020B0606020202030204" pitchFamily="34" charset="0"/>
                        </a:rPr>
                        <a:t>indicador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100" b="1" i="0" u="none" strike="noStrike" dirty="0">
                          <a:solidFill>
                            <a:srgbClr val="FFFFFF"/>
                          </a:solidFill>
                          <a:effectLst/>
                          <a:latin typeface="Arial Narrow" panose="020B0606020202030204" pitchFamily="34" charset="0"/>
                        </a:rPr>
                        <a:t>Descripción Formula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100" b="1" i="0" u="none" strike="noStrike">
                          <a:solidFill>
                            <a:srgbClr val="FFFFFF"/>
                          </a:solidFill>
                          <a:effectLst/>
                          <a:latin typeface="Arial Narrow" panose="020B0606020202030204" pitchFamily="34" charset="0"/>
                        </a:rPr>
                        <a:t>TIPO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100" b="1" i="0" u="none" strike="noStrike">
                          <a:solidFill>
                            <a:srgbClr val="FFFFFF"/>
                          </a:solidFill>
                          <a:effectLst/>
                          <a:latin typeface="Arial Narrow" panose="020B0606020202030204" pitchFamily="34" charset="0"/>
                        </a:rPr>
                        <a:t>NOMBRE INDICADOR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100" b="1" i="0" u="none" strike="noStrike">
                          <a:solidFill>
                            <a:srgbClr val="FFFFFF"/>
                          </a:solidFill>
                          <a:effectLst/>
                          <a:latin typeface="Arial Narrow" panose="020B0606020202030204" pitchFamily="34" charset="0"/>
                        </a:rPr>
                        <a:t>Descripcion Indicador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3443720413"/>
                  </a:ext>
                </a:extLst>
              </a:tr>
              <a:tr h="347189">
                <a:tc>
                  <a:txBody>
                    <a:bodyPr/>
                    <a:lstStyle/>
                    <a:p>
                      <a:pPr algn="ctr" fontAlgn="ctr"/>
                      <a:r>
                        <a:rPr lang="es-CO" sz="1100" b="1" i="0" u="none" strike="noStrike">
                          <a:solidFill>
                            <a:srgbClr val="000000"/>
                          </a:solidFill>
                          <a:effectLst/>
                          <a:latin typeface="Arial Narrow" panose="020B0606020202030204" pitchFamily="34" charset="0"/>
                        </a:rPr>
                        <a:t>RIESGO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7F7"/>
                    </a:solidFill>
                  </a:tcPr>
                </a:tc>
                <a:tc>
                  <a:txBody>
                    <a:bodyPr/>
                    <a:lstStyle/>
                    <a:p>
                      <a:pPr algn="ctr" fontAlgn="ctr"/>
                      <a:r>
                        <a:rPr lang="es-MX" sz="1100" b="1" i="0" u="none" strike="noStrike" dirty="0">
                          <a:solidFill>
                            <a:srgbClr val="000000"/>
                          </a:solidFill>
                          <a:effectLst/>
                          <a:latin typeface="Arial Narrow" panose="020B0606020202030204" pitchFamily="34" charset="0"/>
                        </a:rPr>
                        <a:t>Utilidad Operacional / Ingresos por venta de bienes y servicios y recuperaciones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7F7"/>
                    </a:solidFill>
                  </a:tcPr>
                </a:tc>
                <a:tc>
                  <a:txBody>
                    <a:bodyPr/>
                    <a:lstStyle/>
                    <a:p>
                      <a:pPr algn="ctr" fontAlgn="ctr"/>
                      <a:r>
                        <a:rPr lang="es-CO" sz="1100" b="1" i="0" u="none" strike="noStrike">
                          <a:solidFill>
                            <a:srgbClr val="000000"/>
                          </a:solidFill>
                          <a:effectLst/>
                          <a:latin typeface="Arial Narrow" panose="020B0606020202030204" pitchFamily="34" charset="0"/>
                        </a:rPr>
                        <a:t>Administración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7F7"/>
                    </a:solidFill>
                  </a:tcPr>
                </a:tc>
                <a:tc>
                  <a:txBody>
                    <a:bodyPr/>
                    <a:lstStyle/>
                    <a:p>
                      <a:pPr algn="ctr" fontAlgn="ctr"/>
                      <a:r>
                        <a:rPr lang="es-CO" sz="1100" b="1" i="0" u="none" strike="noStrike">
                          <a:solidFill>
                            <a:srgbClr val="000000"/>
                          </a:solidFill>
                          <a:effectLst/>
                          <a:latin typeface="Arial Narrow" panose="020B0606020202030204" pitchFamily="34" charset="0"/>
                        </a:rPr>
                        <a:t>Indicador de Margen Operacional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7F7"/>
                    </a:solidFill>
                  </a:tcPr>
                </a:tc>
                <a:tc>
                  <a:txBody>
                    <a:bodyPr/>
                    <a:lstStyle/>
                    <a:p>
                      <a:pPr algn="ctr" fontAlgn="ctr"/>
                      <a:r>
                        <a:rPr lang="es-CO" sz="1100" b="1" i="0" u="none" strike="noStrike" dirty="0">
                          <a:solidFill>
                            <a:srgbClr val="000000"/>
                          </a:solidFill>
                          <a:effectLst/>
                          <a:latin typeface="Arial Narrow" panose="020B0606020202030204" pitchFamily="34" charset="0"/>
                        </a:rPr>
                        <a:t>Margen Operacional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7F7"/>
                    </a:solidFill>
                  </a:tcPr>
                </a:tc>
                <a:extLst>
                  <a:ext uri="{0D108BD9-81ED-4DB2-BD59-A6C34878D82A}">
                    <a16:rowId xmlns:a16="http://schemas.microsoft.com/office/drawing/2014/main" val="868174692"/>
                  </a:ext>
                </a:extLst>
              </a:tr>
            </a:tbl>
          </a:graphicData>
        </a:graphic>
      </p:graphicFrame>
      <p:sp>
        <p:nvSpPr>
          <p:cNvPr id="7" name="CuadroTexto 6">
            <a:extLst>
              <a:ext uri="{FF2B5EF4-FFF2-40B4-BE49-F238E27FC236}">
                <a16:creationId xmlns:a16="http://schemas.microsoft.com/office/drawing/2014/main" id="{5A40FDEF-CFE7-F126-7ADA-BA62595F1D4C}"/>
              </a:ext>
            </a:extLst>
          </p:cNvPr>
          <p:cNvSpPr txBox="1"/>
          <p:nvPr/>
        </p:nvSpPr>
        <p:spPr>
          <a:xfrm>
            <a:off x="93133" y="655703"/>
            <a:ext cx="9050867" cy="520784"/>
          </a:xfrm>
          <a:prstGeom prst="rect">
            <a:avLst/>
          </a:prstGeom>
          <a:noFill/>
        </p:spPr>
        <p:txBody>
          <a:bodyPr wrap="square">
            <a:spAutoFit/>
          </a:bodyPr>
          <a:lstStyle/>
          <a:p>
            <a:pPr>
              <a:lnSpc>
                <a:spcPct val="107000"/>
              </a:lnSpc>
              <a:spcAft>
                <a:spcPts val="600"/>
              </a:spcAft>
            </a:pPr>
            <a:r>
              <a:rPr lang="es-CO" sz="1350" b="1" kern="100" dirty="0">
                <a:ea typeface="Calibri" panose="020F0502020204030204" pitchFamily="34" charset="0"/>
                <a:cs typeface="Times New Roman" panose="02020603050405020304" pitchFamily="18" charset="0"/>
              </a:rPr>
              <a:t>Indicador de margen operacional: </a:t>
            </a:r>
            <a:r>
              <a:rPr lang="es-CO" sz="1350" kern="100" dirty="0">
                <a:ea typeface="Calibri" panose="020F0502020204030204" pitchFamily="34" charset="0"/>
                <a:cs typeface="Times New Roman" panose="02020603050405020304" pitchFamily="18" charset="0"/>
              </a:rPr>
              <a:t>Es la capacidad del negocio de generar recursos en la operación descontados los gastos de administración.</a:t>
            </a:r>
          </a:p>
        </p:txBody>
      </p:sp>
      <p:pic>
        <p:nvPicPr>
          <p:cNvPr id="4" name="Imagen 3">
            <a:extLst>
              <a:ext uri="{FF2B5EF4-FFF2-40B4-BE49-F238E27FC236}">
                <a16:creationId xmlns:a16="http://schemas.microsoft.com/office/drawing/2014/main" id="{69FCEDE7-8D5F-6A1E-6DC4-E78B4D85C46B}"/>
              </a:ext>
            </a:extLst>
          </p:cNvPr>
          <p:cNvPicPr>
            <a:picLocks noChangeAspect="1"/>
          </p:cNvPicPr>
          <p:nvPr/>
        </p:nvPicPr>
        <p:blipFill>
          <a:blip r:embed="rId3"/>
          <a:stretch>
            <a:fillRect/>
          </a:stretch>
        </p:blipFill>
        <p:spPr>
          <a:xfrm>
            <a:off x="3059832" y="916095"/>
            <a:ext cx="4353542" cy="2872945"/>
          </a:xfrm>
          <a:prstGeom prst="rect">
            <a:avLst/>
          </a:prstGeom>
        </p:spPr>
      </p:pic>
      <p:pic>
        <p:nvPicPr>
          <p:cNvPr id="6" name="Imagen 5">
            <a:extLst>
              <a:ext uri="{FF2B5EF4-FFF2-40B4-BE49-F238E27FC236}">
                <a16:creationId xmlns:a16="http://schemas.microsoft.com/office/drawing/2014/main" id="{2495B2A7-C354-8416-BFB5-2F9A15DC4A61}"/>
              </a:ext>
            </a:extLst>
          </p:cNvPr>
          <p:cNvPicPr>
            <a:picLocks noChangeAspect="1"/>
          </p:cNvPicPr>
          <p:nvPr/>
        </p:nvPicPr>
        <p:blipFill>
          <a:blip r:embed="rId4"/>
          <a:stretch>
            <a:fillRect/>
          </a:stretch>
        </p:blipFill>
        <p:spPr>
          <a:xfrm>
            <a:off x="58593" y="3618018"/>
            <a:ext cx="9026814" cy="3168352"/>
          </a:xfrm>
          <a:prstGeom prst="rect">
            <a:avLst/>
          </a:prstGeom>
        </p:spPr>
      </p:pic>
    </p:spTree>
    <p:extLst>
      <p:ext uri="{BB962C8B-B14F-4D97-AF65-F5344CB8AC3E}">
        <p14:creationId xmlns:p14="http://schemas.microsoft.com/office/powerpoint/2010/main" val="123053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6" descr="C:\Users\HOUSE\Downloads\photo.jpg">
            <a:extLst>
              <a:ext uri="{FF2B5EF4-FFF2-40B4-BE49-F238E27FC236}">
                <a16:creationId xmlns:a16="http://schemas.microsoft.com/office/drawing/2014/main" id="{E2894071-AAA6-4333-896A-F06D09D6C3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6" y="-1593"/>
            <a:ext cx="957943" cy="803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a 1">
            <a:extLst>
              <a:ext uri="{FF2B5EF4-FFF2-40B4-BE49-F238E27FC236}">
                <a16:creationId xmlns:a16="http://schemas.microsoft.com/office/drawing/2014/main" id="{366F550E-241C-4EDD-9AB4-D47A934DD194}"/>
              </a:ext>
            </a:extLst>
          </p:cNvPr>
          <p:cNvGraphicFramePr>
            <a:graphicFrameLocks noGrp="1"/>
          </p:cNvGraphicFramePr>
          <p:nvPr>
            <p:extLst>
              <p:ext uri="{D42A27DB-BD31-4B8C-83A1-F6EECF244321}">
                <p14:modId xmlns:p14="http://schemas.microsoft.com/office/powerpoint/2010/main" val="3531928164"/>
              </p:ext>
            </p:extLst>
          </p:nvPr>
        </p:nvGraphicFramePr>
        <p:xfrm>
          <a:off x="919049" y="54766"/>
          <a:ext cx="8179903" cy="502920"/>
        </p:xfrm>
        <a:graphic>
          <a:graphicData uri="http://schemas.openxmlformats.org/drawingml/2006/table">
            <a:tbl>
              <a:tblPr/>
              <a:tblGrid>
                <a:gridCol w="816390">
                  <a:extLst>
                    <a:ext uri="{9D8B030D-6E8A-4147-A177-3AD203B41FA5}">
                      <a16:colId xmlns:a16="http://schemas.microsoft.com/office/drawing/2014/main" val="2197124366"/>
                    </a:ext>
                  </a:extLst>
                </a:gridCol>
                <a:gridCol w="2940599">
                  <a:extLst>
                    <a:ext uri="{9D8B030D-6E8A-4147-A177-3AD203B41FA5}">
                      <a16:colId xmlns:a16="http://schemas.microsoft.com/office/drawing/2014/main" val="4234253975"/>
                    </a:ext>
                  </a:extLst>
                </a:gridCol>
                <a:gridCol w="1570382">
                  <a:extLst>
                    <a:ext uri="{9D8B030D-6E8A-4147-A177-3AD203B41FA5}">
                      <a16:colId xmlns:a16="http://schemas.microsoft.com/office/drawing/2014/main" val="2903450706"/>
                    </a:ext>
                  </a:extLst>
                </a:gridCol>
                <a:gridCol w="1587928">
                  <a:extLst>
                    <a:ext uri="{9D8B030D-6E8A-4147-A177-3AD203B41FA5}">
                      <a16:colId xmlns:a16="http://schemas.microsoft.com/office/drawing/2014/main" val="320983956"/>
                    </a:ext>
                  </a:extLst>
                </a:gridCol>
                <a:gridCol w="1264604">
                  <a:extLst>
                    <a:ext uri="{9D8B030D-6E8A-4147-A177-3AD203B41FA5}">
                      <a16:colId xmlns:a16="http://schemas.microsoft.com/office/drawing/2014/main" val="3913811683"/>
                    </a:ext>
                  </a:extLst>
                </a:gridCol>
              </a:tblGrid>
              <a:tr h="160020">
                <a:tc>
                  <a:txBody>
                    <a:bodyPr/>
                    <a:lstStyle/>
                    <a:p>
                      <a:pPr algn="ctr" fontAlgn="ctr"/>
                      <a:r>
                        <a:rPr lang="es-CO" sz="1100" b="1" i="0" u="none" strike="noStrike">
                          <a:solidFill>
                            <a:srgbClr val="FFFFFF"/>
                          </a:solidFill>
                          <a:effectLst/>
                          <a:latin typeface="Arial Narrow" panose="020B0606020202030204" pitchFamily="34" charset="0"/>
                        </a:rPr>
                        <a:t>indicador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100" b="1" i="0" u="none" strike="noStrike" dirty="0">
                          <a:solidFill>
                            <a:srgbClr val="FFFFFF"/>
                          </a:solidFill>
                          <a:effectLst/>
                          <a:latin typeface="Arial Narrow" panose="020B0606020202030204" pitchFamily="34" charset="0"/>
                        </a:rPr>
                        <a:t>Descripción Formula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100" b="1" i="0" u="none" strike="noStrike">
                          <a:solidFill>
                            <a:srgbClr val="FFFFFF"/>
                          </a:solidFill>
                          <a:effectLst/>
                          <a:latin typeface="Arial Narrow" panose="020B0606020202030204" pitchFamily="34" charset="0"/>
                        </a:rPr>
                        <a:t>TIPO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100" b="1" i="0" u="none" strike="noStrike">
                          <a:solidFill>
                            <a:srgbClr val="FFFFFF"/>
                          </a:solidFill>
                          <a:effectLst/>
                          <a:latin typeface="Arial Narrow" panose="020B0606020202030204" pitchFamily="34" charset="0"/>
                        </a:rPr>
                        <a:t>NOMBRE INDICADOR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100" b="1" i="0" u="none" strike="noStrike">
                          <a:solidFill>
                            <a:srgbClr val="FFFFFF"/>
                          </a:solidFill>
                          <a:effectLst/>
                          <a:latin typeface="Arial Narrow" panose="020B0606020202030204" pitchFamily="34" charset="0"/>
                        </a:rPr>
                        <a:t>Descripcion Indicador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4205322041"/>
                  </a:ext>
                </a:extLst>
              </a:tr>
              <a:tr h="320040">
                <a:tc>
                  <a:txBody>
                    <a:bodyPr/>
                    <a:lstStyle/>
                    <a:p>
                      <a:pPr algn="ctr" fontAlgn="ctr"/>
                      <a:r>
                        <a:rPr lang="es-CO" sz="1100" b="1" i="0" u="none" strike="noStrike">
                          <a:solidFill>
                            <a:srgbClr val="000000"/>
                          </a:solidFill>
                          <a:effectLst/>
                          <a:latin typeface="Arial Narrow" panose="020B0606020202030204" pitchFamily="34" charset="0"/>
                        </a:rPr>
                        <a:t>RIESGO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7F7"/>
                    </a:solidFill>
                  </a:tcPr>
                </a:tc>
                <a:tc>
                  <a:txBody>
                    <a:bodyPr/>
                    <a:lstStyle/>
                    <a:p>
                      <a:pPr algn="ctr" fontAlgn="ctr"/>
                      <a:r>
                        <a:rPr lang="es-MX" sz="1100" b="1" i="0" u="none" strike="noStrike">
                          <a:solidFill>
                            <a:srgbClr val="000000"/>
                          </a:solidFill>
                          <a:effectLst/>
                          <a:latin typeface="Arial Narrow" panose="020B0606020202030204" pitchFamily="34" charset="0"/>
                        </a:rPr>
                        <a:t>Excedente Neto / Ingresos por venta de bienes y servicios y recuperaciones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7F7"/>
                    </a:solidFill>
                  </a:tcPr>
                </a:tc>
                <a:tc>
                  <a:txBody>
                    <a:bodyPr/>
                    <a:lstStyle/>
                    <a:p>
                      <a:pPr algn="ctr" fontAlgn="ctr"/>
                      <a:r>
                        <a:rPr lang="es-CO" sz="1100" b="1" i="0" u="none" strike="noStrike">
                          <a:solidFill>
                            <a:srgbClr val="000000"/>
                          </a:solidFill>
                          <a:effectLst/>
                          <a:latin typeface="Arial Narrow" panose="020B0606020202030204" pitchFamily="34" charset="0"/>
                        </a:rPr>
                        <a:t>Rentabilidad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7F7"/>
                    </a:solidFill>
                  </a:tcPr>
                </a:tc>
                <a:tc>
                  <a:txBody>
                    <a:bodyPr/>
                    <a:lstStyle/>
                    <a:p>
                      <a:pPr algn="ctr" fontAlgn="ctr"/>
                      <a:r>
                        <a:rPr lang="es-CO" sz="1100" b="1" i="0" u="none" strike="noStrike">
                          <a:solidFill>
                            <a:srgbClr val="000000"/>
                          </a:solidFill>
                          <a:effectLst/>
                          <a:latin typeface="Arial Narrow" panose="020B0606020202030204" pitchFamily="34" charset="0"/>
                        </a:rPr>
                        <a:t>Indicador de margen neto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7F7"/>
                    </a:solidFill>
                  </a:tcPr>
                </a:tc>
                <a:tc>
                  <a:txBody>
                    <a:bodyPr/>
                    <a:lstStyle/>
                    <a:p>
                      <a:pPr algn="ctr" fontAlgn="ctr"/>
                      <a:r>
                        <a:rPr lang="es-CO" sz="1100" b="1" i="0" u="none" strike="noStrike" dirty="0">
                          <a:solidFill>
                            <a:srgbClr val="000000"/>
                          </a:solidFill>
                          <a:effectLst/>
                          <a:latin typeface="Arial Narrow" panose="020B0606020202030204" pitchFamily="34" charset="0"/>
                        </a:rPr>
                        <a:t>Margen neto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7F7"/>
                    </a:solidFill>
                  </a:tcPr>
                </a:tc>
                <a:extLst>
                  <a:ext uri="{0D108BD9-81ED-4DB2-BD59-A6C34878D82A}">
                    <a16:rowId xmlns:a16="http://schemas.microsoft.com/office/drawing/2014/main" val="1253233274"/>
                  </a:ext>
                </a:extLst>
              </a:tr>
            </a:tbl>
          </a:graphicData>
        </a:graphic>
      </p:graphicFrame>
      <p:sp>
        <p:nvSpPr>
          <p:cNvPr id="7" name="CuadroTexto 6">
            <a:extLst>
              <a:ext uri="{FF2B5EF4-FFF2-40B4-BE49-F238E27FC236}">
                <a16:creationId xmlns:a16="http://schemas.microsoft.com/office/drawing/2014/main" id="{394DF82A-A7EA-CC16-07CA-F309A76CF7BA}"/>
              </a:ext>
            </a:extLst>
          </p:cNvPr>
          <p:cNvSpPr txBox="1"/>
          <p:nvPr/>
        </p:nvSpPr>
        <p:spPr>
          <a:xfrm>
            <a:off x="501357" y="708009"/>
            <a:ext cx="8339667" cy="367216"/>
          </a:xfrm>
          <a:prstGeom prst="rect">
            <a:avLst/>
          </a:prstGeom>
          <a:noFill/>
        </p:spPr>
        <p:txBody>
          <a:bodyPr wrap="square">
            <a:spAutoFit/>
          </a:bodyPr>
          <a:lstStyle/>
          <a:p>
            <a:pPr>
              <a:lnSpc>
                <a:spcPct val="107000"/>
              </a:lnSpc>
              <a:spcAft>
                <a:spcPts val="600"/>
              </a:spcAft>
            </a:pPr>
            <a:r>
              <a:rPr lang="es-CO" sz="1350" b="1" kern="100" dirty="0">
                <a:ea typeface="Calibri" panose="020F0502020204030204" pitchFamily="34" charset="0"/>
                <a:cs typeface="Times New Roman" panose="02020603050405020304" pitchFamily="18" charset="0"/>
              </a:rPr>
              <a:t>Indicador de margen neto: </a:t>
            </a:r>
            <a:r>
              <a:rPr lang="es-CO" sz="1350" kern="100" dirty="0">
                <a:ea typeface="Calibri" panose="020F0502020204030204" pitchFamily="34" charset="0"/>
                <a:cs typeface="Times New Roman" panose="02020603050405020304" pitchFamily="18" charset="0"/>
              </a:rPr>
              <a:t>Mide la rentabilidad y eficiencia final de </a:t>
            </a:r>
            <a:r>
              <a:rPr lang="es-CO" kern="100" dirty="0">
                <a:latin typeface="Arial" panose="020B0604020202020204" pitchFamily="34" charset="0"/>
                <a:ea typeface="Calibri" panose="020F0502020204030204" pitchFamily="34" charset="0"/>
                <a:cs typeface="Times New Roman" panose="02020603050405020304" pitchFamily="18" charset="0"/>
              </a:rPr>
              <a:t>FemCristar</a:t>
            </a:r>
            <a:r>
              <a:rPr lang="es-CO" sz="1350" kern="100" dirty="0">
                <a:ea typeface="Calibri" panose="020F0502020204030204" pitchFamily="34" charset="0"/>
                <a:cs typeface="Times New Roman" panose="02020603050405020304" pitchFamily="18" charset="0"/>
              </a:rPr>
              <a:t>.</a:t>
            </a:r>
          </a:p>
        </p:txBody>
      </p:sp>
      <p:pic>
        <p:nvPicPr>
          <p:cNvPr id="4" name="Imagen 3">
            <a:extLst>
              <a:ext uri="{FF2B5EF4-FFF2-40B4-BE49-F238E27FC236}">
                <a16:creationId xmlns:a16="http://schemas.microsoft.com/office/drawing/2014/main" id="{6009797D-3505-3095-A965-8ABE04595D2B}"/>
              </a:ext>
            </a:extLst>
          </p:cNvPr>
          <p:cNvPicPr>
            <a:picLocks noChangeAspect="1"/>
          </p:cNvPicPr>
          <p:nvPr/>
        </p:nvPicPr>
        <p:blipFill>
          <a:blip r:embed="rId3"/>
          <a:stretch>
            <a:fillRect/>
          </a:stretch>
        </p:blipFill>
        <p:spPr>
          <a:xfrm>
            <a:off x="1379834" y="1198551"/>
            <a:ext cx="6745455" cy="3558384"/>
          </a:xfrm>
          <a:prstGeom prst="rect">
            <a:avLst/>
          </a:prstGeom>
        </p:spPr>
      </p:pic>
      <p:pic>
        <p:nvPicPr>
          <p:cNvPr id="6" name="Imagen 5">
            <a:extLst>
              <a:ext uri="{FF2B5EF4-FFF2-40B4-BE49-F238E27FC236}">
                <a16:creationId xmlns:a16="http://schemas.microsoft.com/office/drawing/2014/main" id="{4C9428B6-84E3-76B1-C908-AFEA4921B0AC}"/>
              </a:ext>
            </a:extLst>
          </p:cNvPr>
          <p:cNvPicPr>
            <a:picLocks noChangeAspect="1"/>
          </p:cNvPicPr>
          <p:nvPr/>
        </p:nvPicPr>
        <p:blipFill>
          <a:blip r:embed="rId4"/>
          <a:stretch>
            <a:fillRect/>
          </a:stretch>
        </p:blipFill>
        <p:spPr>
          <a:xfrm>
            <a:off x="176931" y="5001460"/>
            <a:ext cx="8937808" cy="1784858"/>
          </a:xfrm>
          <a:prstGeom prst="rect">
            <a:avLst/>
          </a:prstGeom>
        </p:spPr>
      </p:pic>
    </p:spTree>
    <p:extLst>
      <p:ext uri="{BB962C8B-B14F-4D97-AF65-F5344CB8AC3E}">
        <p14:creationId xmlns:p14="http://schemas.microsoft.com/office/powerpoint/2010/main" val="185164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6" descr="C:\Users\HOUSE\Downloads\photo.jpg">
            <a:extLst>
              <a:ext uri="{FF2B5EF4-FFF2-40B4-BE49-F238E27FC236}">
                <a16:creationId xmlns:a16="http://schemas.microsoft.com/office/drawing/2014/main" id="{E2894071-AAA6-4333-896A-F06D09D6C3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7943" cy="803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a 1">
            <a:extLst>
              <a:ext uri="{FF2B5EF4-FFF2-40B4-BE49-F238E27FC236}">
                <a16:creationId xmlns:a16="http://schemas.microsoft.com/office/drawing/2014/main" id="{A5057879-9EE8-4F5F-9FEA-1B720E7B34EA}"/>
              </a:ext>
            </a:extLst>
          </p:cNvPr>
          <p:cNvGraphicFramePr>
            <a:graphicFrameLocks noGrp="1"/>
          </p:cNvGraphicFramePr>
          <p:nvPr>
            <p:extLst>
              <p:ext uri="{D42A27DB-BD31-4B8C-83A1-F6EECF244321}">
                <p14:modId xmlns:p14="http://schemas.microsoft.com/office/powerpoint/2010/main" val="3231681703"/>
              </p:ext>
            </p:extLst>
          </p:nvPr>
        </p:nvGraphicFramePr>
        <p:xfrm>
          <a:off x="957943" y="49031"/>
          <a:ext cx="8017093" cy="840349"/>
        </p:xfrm>
        <a:graphic>
          <a:graphicData uri="http://schemas.openxmlformats.org/drawingml/2006/table">
            <a:tbl>
              <a:tblPr/>
              <a:tblGrid>
                <a:gridCol w="832946">
                  <a:extLst>
                    <a:ext uri="{9D8B030D-6E8A-4147-A177-3AD203B41FA5}">
                      <a16:colId xmlns:a16="http://schemas.microsoft.com/office/drawing/2014/main" val="2173464463"/>
                    </a:ext>
                  </a:extLst>
                </a:gridCol>
                <a:gridCol w="3482750">
                  <a:extLst>
                    <a:ext uri="{9D8B030D-6E8A-4147-A177-3AD203B41FA5}">
                      <a16:colId xmlns:a16="http://schemas.microsoft.com/office/drawing/2014/main" val="3477474244"/>
                    </a:ext>
                  </a:extLst>
                </a:gridCol>
                <a:gridCol w="1233799">
                  <a:extLst>
                    <a:ext uri="{9D8B030D-6E8A-4147-A177-3AD203B41FA5}">
                      <a16:colId xmlns:a16="http://schemas.microsoft.com/office/drawing/2014/main" val="1376093013"/>
                    </a:ext>
                  </a:extLst>
                </a:gridCol>
                <a:gridCol w="1233799">
                  <a:extLst>
                    <a:ext uri="{9D8B030D-6E8A-4147-A177-3AD203B41FA5}">
                      <a16:colId xmlns:a16="http://schemas.microsoft.com/office/drawing/2014/main" val="1768748775"/>
                    </a:ext>
                  </a:extLst>
                </a:gridCol>
                <a:gridCol w="1233799">
                  <a:extLst>
                    <a:ext uri="{9D8B030D-6E8A-4147-A177-3AD203B41FA5}">
                      <a16:colId xmlns:a16="http://schemas.microsoft.com/office/drawing/2014/main" val="1996158794"/>
                    </a:ext>
                  </a:extLst>
                </a:gridCol>
              </a:tblGrid>
              <a:tr h="324345">
                <a:tc>
                  <a:txBody>
                    <a:bodyPr/>
                    <a:lstStyle/>
                    <a:p>
                      <a:pPr algn="ctr" fontAlgn="ctr"/>
                      <a:r>
                        <a:rPr lang="es-CO" sz="1100" b="1" i="0" u="none" strike="noStrike" dirty="0">
                          <a:solidFill>
                            <a:srgbClr val="FFFFFF"/>
                          </a:solidFill>
                          <a:effectLst/>
                          <a:latin typeface="Arial Narrow" panose="020B0606020202030204" pitchFamily="34" charset="0"/>
                        </a:rPr>
                        <a:t>indicador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100" b="1" i="0" u="none" strike="noStrike" dirty="0">
                          <a:solidFill>
                            <a:srgbClr val="FFFFFF"/>
                          </a:solidFill>
                          <a:effectLst/>
                          <a:latin typeface="Arial Narrow" panose="020B0606020202030204" pitchFamily="34" charset="0"/>
                        </a:rPr>
                        <a:t>Descripción Formula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100" b="1" i="0" u="none" strike="noStrike" dirty="0">
                          <a:solidFill>
                            <a:srgbClr val="FFFFFF"/>
                          </a:solidFill>
                          <a:effectLst/>
                          <a:latin typeface="Arial Narrow" panose="020B0606020202030204" pitchFamily="34" charset="0"/>
                        </a:rPr>
                        <a:t>TIPO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100" b="1" i="0" u="none" strike="noStrike">
                          <a:solidFill>
                            <a:srgbClr val="FFFFFF"/>
                          </a:solidFill>
                          <a:effectLst/>
                          <a:latin typeface="Arial Narrow" panose="020B0606020202030204" pitchFamily="34" charset="0"/>
                        </a:rPr>
                        <a:t>NOMBRE INDICADOR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100" b="1" i="0" u="none" strike="noStrike">
                          <a:solidFill>
                            <a:srgbClr val="FFFFFF"/>
                          </a:solidFill>
                          <a:effectLst/>
                          <a:latin typeface="Arial Narrow" panose="020B0606020202030204" pitchFamily="34" charset="0"/>
                        </a:rPr>
                        <a:t>Descripcion Indicador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3483012387"/>
                  </a:ext>
                </a:extLst>
              </a:tr>
              <a:tr h="516004">
                <a:tc>
                  <a:txBody>
                    <a:bodyPr/>
                    <a:lstStyle/>
                    <a:p>
                      <a:pPr algn="ctr" fontAlgn="ctr"/>
                      <a:r>
                        <a:rPr lang="es-CO" sz="1100" b="1" i="0" u="none" strike="noStrike" dirty="0">
                          <a:solidFill>
                            <a:srgbClr val="000000"/>
                          </a:solidFill>
                          <a:effectLst/>
                          <a:latin typeface="Arial Narrow" panose="020B0606020202030204" pitchFamily="34" charset="0"/>
                        </a:rPr>
                        <a:t>RIESGO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7F7"/>
                    </a:solidFill>
                  </a:tcPr>
                </a:tc>
                <a:tc>
                  <a:txBody>
                    <a:bodyPr/>
                    <a:lstStyle/>
                    <a:p>
                      <a:pPr algn="ctr" fontAlgn="ctr"/>
                      <a:r>
                        <a:rPr lang="es-MX" sz="1100" b="1" i="0" u="none" strike="noStrike">
                          <a:solidFill>
                            <a:srgbClr val="000000"/>
                          </a:solidFill>
                          <a:effectLst/>
                          <a:latin typeface="Arial Narrow" panose="020B0606020202030204" pitchFamily="34" charset="0"/>
                        </a:rPr>
                        <a:t>(Carte Bruta periodo Actual / Cartera Bruta del mismo periodo del año anterior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7F7"/>
                    </a:solidFill>
                  </a:tcPr>
                </a:tc>
                <a:tc>
                  <a:txBody>
                    <a:bodyPr/>
                    <a:lstStyle/>
                    <a:p>
                      <a:pPr algn="ctr" fontAlgn="ctr"/>
                      <a:r>
                        <a:rPr lang="es-CO" sz="1100" b="1" i="0" u="none" strike="noStrike" dirty="0">
                          <a:solidFill>
                            <a:srgbClr val="000000"/>
                          </a:solidFill>
                          <a:effectLst/>
                          <a:latin typeface="Arial Narrow" panose="020B0606020202030204" pitchFamily="34" charset="0"/>
                        </a:rPr>
                        <a:t>Riesgo Crédito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7F7"/>
                    </a:solidFill>
                  </a:tcPr>
                </a:tc>
                <a:tc>
                  <a:txBody>
                    <a:bodyPr/>
                    <a:lstStyle/>
                    <a:p>
                      <a:pPr algn="ctr" fontAlgn="ctr"/>
                      <a:r>
                        <a:rPr lang="es-CO" sz="1100" b="1" i="0" u="none" strike="noStrike" dirty="0">
                          <a:solidFill>
                            <a:srgbClr val="000000"/>
                          </a:solidFill>
                          <a:effectLst/>
                          <a:latin typeface="Arial Narrow" panose="020B0606020202030204" pitchFamily="34" charset="0"/>
                        </a:rPr>
                        <a:t>Indicador de Crecimiento Cartera Bruta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7F7"/>
                    </a:solidFill>
                  </a:tcPr>
                </a:tc>
                <a:tc>
                  <a:txBody>
                    <a:bodyPr/>
                    <a:lstStyle/>
                    <a:p>
                      <a:pPr algn="ctr" fontAlgn="ctr"/>
                      <a:r>
                        <a:rPr lang="es-CO" sz="1100" b="1" i="0" u="none" strike="noStrike" dirty="0">
                          <a:solidFill>
                            <a:srgbClr val="000000"/>
                          </a:solidFill>
                          <a:effectLst/>
                          <a:latin typeface="Arial Narrow" panose="020B0606020202030204" pitchFamily="34" charset="0"/>
                        </a:rPr>
                        <a:t>Crecimiento Cartera Bruta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7F7"/>
                    </a:solidFill>
                  </a:tcPr>
                </a:tc>
                <a:extLst>
                  <a:ext uri="{0D108BD9-81ED-4DB2-BD59-A6C34878D82A}">
                    <a16:rowId xmlns:a16="http://schemas.microsoft.com/office/drawing/2014/main" val="2287075575"/>
                  </a:ext>
                </a:extLst>
              </a:tr>
            </a:tbl>
          </a:graphicData>
        </a:graphic>
      </p:graphicFrame>
      <p:graphicFrame>
        <p:nvGraphicFramePr>
          <p:cNvPr id="3" name="Tabla 2">
            <a:extLst>
              <a:ext uri="{FF2B5EF4-FFF2-40B4-BE49-F238E27FC236}">
                <a16:creationId xmlns:a16="http://schemas.microsoft.com/office/drawing/2014/main" id="{664D74DC-5D03-4241-AD59-1A01184A904A}"/>
              </a:ext>
            </a:extLst>
          </p:cNvPr>
          <p:cNvGraphicFramePr>
            <a:graphicFrameLocks noGrp="1"/>
          </p:cNvGraphicFramePr>
          <p:nvPr/>
        </p:nvGraphicFramePr>
        <p:xfrm>
          <a:off x="2024061" y="-1762487"/>
          <a:ext cx="4400551" cy="3143260"/>
        </p:xfrm>
        <a:graphic>
          <a:graphicData uri="http://schemas.openxmlformats.org/drawingml/2006/table">
            <a:tbl>
              <a:tblPr/>
              <a:tblGrid>
                <a:gridCol w="1587901">
                  <a:extLst>
                    <a:ext uri="{9D8B030D-6E8A-4147-A177-3AD203B41FA5}">
                      <a16:colId xmlns:a16="http://schemas.microsoft.com/office/drawing/2014/main" val="703969575"/>
                    </a:ext>
                  </a:extLst>
                </a:gridCol>
                <a:gridCol w="562530">
                  <a:extLst>
                    <a:ext uri="{9D8B030D-6E8A-4147-A177-3AD203B41FA5}">
                      <a16:colId xmlns:a16="http://schemas.microsoft.com/office/drawing/2014/main" val="4106029859"/>
                    </a:ext>
                  </a:extLst>
                </a:gridCol>
                <a:gridCol w="562530">
                  <a:extLst>
                    <a:ext uri="{9D8B030D-6E8A-4147-A177-3AD203B41FA5}">
                      <a16:colId xmlns:a16="http://schemas.microsoft.com/office/drawing/2014/main" val="223000091"/>
                    </a:ext>
                  </a:extLst>
                </a:gridCol>
                <a:gridCol w="562530">
                  <a:extLst>
                    <a:ext uri="{9D8B030D-6E8A-4147-A177-3AD203B41FA5}">
                      <a16:colId xmlns:a16="http://schemas.microsoft.com/office/drawing/2014/main" val="1396265938"/>
                    </a:ext>
                  </a:extLst>
                </a:gridCol>
                <a:gridCol w="562530">
                  <a:extLst>
                    <a:ext uri="{9D8B030D-6E8A-4147-A177-3AD203B41FA5}">
                      <a16:colId xmlns:a16="http://schemas.microsoft.com/office/drawing/2014/main" val="1054776822"/>
                    </a:ext>
                  </a:extLst>
                </a:gridCol>
                <a:gridCol w="562530">
                  <a:extLst>
                    <a:ext uri="{9D8B030D-6E8A-4147-A177-3AD203B41FA5}">
                      <a16:colId xmlns:a16="http://schemas.microsoft.com/office/drawing/2014/main" val="3608987052"/>
                    </a:ext>
                  </a:extLst>
                </a:gridCol>
              </a:tblGrid>
              <a:tr h="157163">
                <a:tc>
                  <a:txBody>
                    <a:bodyPr/>
                    <a:lstStyle/>
                    <a:p>
                      <a:pPr algn="l" fontAlgn="ctr"/>
                      <a:r>
                        <a:rPr lang="es-CO" sz="800" b="1" i="0" u="none" strike="noStrike">
                          <a:solidFill>
                            <a:srgbClr val="FFFFFF"/>
                          </a:solidFill>
                          <a:effectLst/>
                          <a:latin typeface="Arial Narrow" panose="020B0606020202030204" pitchFamily="34" charset="0"/>
                        </a:rPr>
                        <a:t>Descripcion</a:t>
                      </a: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D6194"/>
                    </a:solidFill>
                  </a:tcPr>
                </a:tc>
                <a:tc>
                  <a:txBody>
                    <a:bodyPr/>
                    <a:lstStyle/>
                    <a:p>
                      <a:pPr algn="ctr" fontAlgn="ctr"/>
                      <a:r>
                        <a:rPr lang="es-CO" sz="800" b="1" i="0" u="none" strike="noStrike">
                          <a:solidFill>
                            <a:srgbClr val="FFFFFF"/>
                          </a:solidFill>
                          <a:effectLst/>
                          <a:latin typeface="Arial Narrow" panose="020B0606020202030204" pitchFamily="34" charset="0"/>
                        </a:rPr>
                        <a:t>Año 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D6194"/>
                    </a:solidFill>
                  </a:tcPr>
                </a:tc>
                <a:tc>
                  <a:txBody>
                    <a:bodyPr/>
                    <a:lstStyle/>
                    <a:p>
                      <a:pPr algn="ctr" fontAlgn="ctr"/>
                      <a:r>
                        <a:rPr lang="es-CO" sz="800" b="1" i="0" u="none" strike="noStrike">
                          <a:solidFill>
                            <a:srgbClr val="FFFFFF"/>
                          </a:solidFill>
                          <a:effectLst/>
                          <a:latin typeface="Arial Narrow" panose="020B0606020202030204" pitchFamily="34" charset="0"/>
                        </a:rPr>
                        <a:t>Año 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D6194"/>
                    </a:solidFill>
                  </a:tcPr>
                </a:tc>
                <a:tc>
                  <a:txBody>
                    <a:bodyPr/>
                    <a:lstStyle/>
                    <a:p>
                      <a:pPr algn="ctr" fontAlgn="ctr"/>
                      <a:r>
                        <a:rPr lang="es-CO" sz="800" b="1" i="0" u="none" strike="noStrike">
                          <a:solidFill>
                            <a:srgbClr val="FFFFFF"/>
                          </a:solidFill>
                          <a:effectLst/>
                          <a:latin typeface="Arial Narrow" panose="020B0606020202030204" pitchFamily="34" charset="0"/>
                        </a:rPr>
                        <a:t>Año 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D6194"/>
                    </a:solidFill>
                  </a:tcPr>
                </a:tc>
                <a:tc>
                  <a:txBody>
                    <a:bodyPr/>
                    <a:lstStyle/>
                    <a:p>
                      <a:pPr algn="ctr" fontAlgn="ctr"/>
                      <a:r>
                        <a:rPr lang="es-CO" sz="800" b="1" i="0" u="none" strike="noStrike">
                          <a:solidFill>
                            <a:srgbClr val="FFFFFF"/>
                          </a:solidFill>
                          <a:effectLst/>
                          <a:latin typeface="Arial Narrow" panose="020B0606020202030204" pitchFamily="34" charset="0"/>
                        </a:rPr>
                        <a:t>Año 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D6194"/>
                    </a:solidFill>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07226206"/>
                  </a:ext>
                </a:extLst>
              </a:tr>
              <a:tr h="157163">
                <a:tc>
                  <a:txBody>
                    <a:bodyPr/>
                    <a:lstStyle/>
                    <a:p>
                      <a:pPr algn="l" fontAlgn="b"/>
                      <a:r>
                        <a:rPr lang="es-CO" sz="800" b="1" i="0" u="none" strike="noStrike">
                          <a:solidFill>
                            <a:srgbClr val="FFFFFF"/>
                          </a:solidFill>
                          <a:effectLst/>
                          <a:latin typeface="Arial Narrow" panose="020B0606020202030204" pitchFamily="34" charset="0"/>
                        </a:rPr>
                        <a:t>Crecimiento Cartera BRUTA</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1D6194"/>
                    </a:solidFill>
                  </a:tcPr>
                </a:tc>
                <a:tc>
                  <a:txBody>
                    <a:bodyPr/>
                    <a:lstStyle/>
                    <a:p>
                      <a:pPr algn="r" fontAlgn="b"/>
                      <a:r>
                        <a:rPr lang="es-CO" sz="800" b="1" i="0" u="none" strike="noStrike">
                          <a:solidFill>
                            <a:srgbClr val="000000"/>
                          </a:solidFill>
                          <a:effectLst/>
                          <a:latin typeface="Arial Narrow" panose="020B0606020202030204" pitchFamily="34" charset="0"/>
                        </a:rPr>
                        <a:t>1,22%</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DEB84"/>
                    </a:solidFill>
                  </a:tcPr>
                </a:tc>
                <a:tc>
                  <a:txBody>
                    <a:bodyPr/>
                    <a:lstStyle/>
                    <a:p>
                      <a:pPr algn="r" fontAlgn="b"/>
                      <a:r>
                        <a:rPr lang="es-CO" sz="800" b="1" i="0" u="none" strike="noStrike">
                          <a:solidFill>
                            <a:srgbClr val="000000"/>
                          </a:solidFill>
                          <a:effectLst/>
                          <a:latin typeface="Arial Narrow" panose="020B0606020202030204" pitchFamily="34" charset="0"/>
                        </a:rPr>
                        <a:t>0,56%</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EE983"/>
                    </a:solidFill>
                  </a:tcPr>
                </a:tc>
                <a:tc>
                  <a:txBody>
                    <a:bodyPr/>
                    <a:lstStyle/>
                    <a:p>
                      <a:pPr algn="r" fontAlgn="b"/>
                      <a:r>
                        <a:rPr lang="es-CO" sz="800" b="1" i="0" u="none" strike="noStrike">
                          <a:solidFill>
                            <a:srgbClr val="000000"/>
                          </a:solidFill>
                          <a:effectLst/>
                          <a:latin typeface="Arial Narrow" panose="020B0606020202030204" pitchFamily="34" charset="0"/>
                        </a:rPr>
                        <a:t>26,61%</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63BE7B"/>
                    </a:solidFill>
                  </a:tcPr>
                </a:tc>
                <a:tc>
                  <a:txBody>
                    <a:bodyPr/>
                    <a:lstStyle/>
                    <a:p>
                      <a:pPr algn="r" fontAlgn="b"/>
                      <a:r>
                        <a:rPr lang="es-CO" sz="800" b="1" i="0" u="none" strike="noStrike">
                          <a:solidFill>
                            <a:srgbClr val="000000"/>
                          </a:solidFill>
                          <a:effectLst/>
                          <a:latin typeface="Arial Narrow" panose="020B0606020202030204" pitchFamily="34" charset="0"/>
                        </a:rPr>
                        <a:t>-20,84%</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8696B"/>
                    </a:solidFill>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141983041"/>
                  </a:ext>
                </a:extLst>
              </a:tr>
              <a:tr h="157163">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27811893"/>
                  </a:ext>
                </a:extLst>
              </a:tr>
              <a:tr h="157163">
                <a:tc>
                  <a:txBody>
                    <a:bodyPr/>
                    <a:lstStyle/>
                    <a:p>
                      <a:pPr algn="l" fontAlgn="b"/>
                      <a:endParaRPr lang="es-CO" sz="8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003860381"/>
                  </a:ext>
                </a:extLst>
              </a:tr>
              <a:tr h="157163">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000037203"/>
                  </a:ext>
                </a:extLst>
              </a:tr>
              <a:tr h="157163">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262574214"/>
                  </a:ext>
                </a:extLst>
              </a:tr>
              <a:tr h="157163">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21140230"/>
                  </a:ext>
                </a:extLst>
              </a:tr>
              <a:tr h="157163">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66707124"/>
                  </a:ext>
                </a:extLst>
              </a:tr>
              <a:tr h="157163">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733761804"/>
                  </a:ext>
                </a:extLst>
              </a:tr>
              <a:tr h="157163">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11878907"/>
                  </a:ext>
                </a:extLst>
              </a:tr>
              <a:tr h="157163">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723195774"/>
                  </a:ext>
                </a:extLst>
              </a:tr>
              <a:tr h="157163">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81660326"/>
                  </a:ext>
                </a:extLst>
              </a:tr>
              <a:tr h="157163">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178611540"/>
                  </a:ext>
                </a:extLst>
              </a:tr>
              <a:tr h="157163">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983794637"/>
                  </a:ext>
                </a:extLst>
              </a:tr>
              <a:tr h="157163">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87385339"/>
                  </a:ext>
                </a:extLst>
              </a:tr>
              <a:tr h="157163">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941741210"/>
                  </a:ext>
                </a:extLst>
              </a:tr>
              <a:tr h="157163">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338207997"/>
                  </a:ext>
                </a:extLst>
              </a:tr>
              <a:tr h="157163">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810452340"/>
                  </a:ext>
                </a:extLst>
              </a:tr>
              <a:tr h="157163">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545512941"/>
                  </a:ext>
                </a:extLst>
              </a:tr>
              <a:tr h="157163">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s-CO" sz="800" b="0" i="0" u="none" strike="noStrike" dirty="0">
                        <a:solidFill>
                          <a:srgbClr val="000000"/>
                        </a:solidFill>
                        <a:effectLst/>
                        <a:latin typeface="Arial Narrow" panose="020B0606020202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115306059"/>
                  </a:ext>
                </a:extLst>
              </a:tr>
            </a:tbl>
          </a:graphicData>
        </a:graphic>
      </p:graphicFrame>
      <p:pic>
        <p:nvPicPr>
          <p:cNvPr id="6" name="Imagen 5">
            <a:extLst>
              <a:ext uri="{FF2B5EF4-FFF2-40B4-BE49-F238E27FC236}">
                <a16:creationId xmlns:a16="http://schemas.microsoft.com/office/drawing/2014/main" id="{B001CBC3-FFDD-70C5-9BFA-D4A63B4495D2}"/>
              </a:ext>
            </a:extLst>
          </p:cNvPr>
          <p:cNvPicPr>
            <a:picLocks noChangeAspect="1"/>
          </p:cNvPicPr>
          <p:nvPr/>
        </p:nvPicPr>
        <p:blipFill>
          <a:blip r:embed="rId3"/>
          <a:stretch>
            <a:fillRect/>
          </a:stretch>
        </p:blipFill>
        <p:spPr>
          <a:xfrm>
            <a:off x="1684670" y="1079070"/>
            <a:ext cx="6563638" cy="3384376"/>
          </a:xfrm>
          <a:prstGeom prst="rect">
            <a:avLst/>
          </a:prstGeom>
        </p:spPr>
      </p:pic>
      <p:pic>
        <p:nvPicPr>
          <p:cNvPr id="7" name="Imagen 6">
            <a:extLst>
              <a:ext uri="{FF2B5EF4-FFF2-40B4-BE49-F238E27FC236}">
                <a16:creationId xmlns:a16="http://schemas.microsoft.com/office/drawing/2014/main" id="{2055ED4D-6C11-A952-A26C-286DC8EFB195}"/>
              </a:ext>
            </a:extLst>
          </p:cNvPr>
          <p:cNvPicPr>
            <a:picLocks noChangeAspect="1"/>
          </p:cNvPicPr>
          <p:nvPr/>
        </p:nvPicPr>
        <p:blipFill>
          <a:blip r:embed="rId4"/>
          <a:stretch>
            <a:fillRect/>
          </a:stretch>
        </p:blipFill>
        <p:spPr>
          <a:xfrm>
            <a:off x="88780" y="4653136"/>
            <a:ext cx="8920619" cy="1637722"/>
          </a:xfrm>
          <a:prstGeom prst="rect">
            <a:avLst/>
          </a:prstGeom>
        </p:spPr>
      </p:pic>
    </p:spTree>
    <p:extLst>
      <p:ext uri="{BB962C8B-B14F-4D97-AF65-F5344CB8AC3E}">
        <p14:creationId xmlns:p14="http://schemas.microsoft.com/office/powerpoint/2010/main" val="271372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F4187-CB00-DFD1-8CE2-671787705FA3}"/>
            </a:ext>
          </a:extLst>
        </p:cNvPr>
        <p:cNvGrpSpPr/>
        <p:nvPr/>
      </p:nvGrpSpPr>
      <p:grpSpPr>
        <a:xfrm>
          <a:off x="0" y="0"/>
          <a:ext cx="0" cy="0"/>
          <a:chOff x="0" y="0"/>
          <a:chExt cx="0" cy="0"/>
        </a:xfrm>
      </p:grpSpPr>
      <p:pic>
        <p:nvPicPr>
          <p:cNvPr id="5" name="Imagen 6" descr="C:\Users\HOUSE\Downloads\photo.jpg">
            <a:extLst>
              <a:ext uri="{FF2B5EF4-FFF2-40B4-BE49-F238E27FC236}">
                <a16:creationId xmlns:a16="http://schemas.microsoft.com/office/drawing/2014/main" id="{6588B7D5-304D-287A-9371-BE64B221C4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44"/>
            <a:ext cx="1547665" cy="12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id="{1BDE5F69-717C-A5EE-5BF6-249C63F497F2}"/>
              </a:ext>
            </a:extLst>
          </p:cNvPr>
          <p:cNvSpPr txBox="1"/>
          <p:nvPr/>
        </p:nvSpPr>
        <p:spPr>
          <a:xfrm>
            <a:off x="1043608" y="342624"/>
            <a:ext cx="7868507" cy="461665"/>
          </a:xfrm>
          <a:prstGeom prst="rect">
            <a:avLst/>
          </a:prstGeom>
          <a:noFill/>
        </p:spPr>
        <p:txBody>
          <a:bodyPr wrap="square" rtlCol="0">
            <a:spAutoFit/>
          </a:bodyPr>
          <a:lstStyle/>
          <a:p>
            <a:pPr lvl="1" algn="ctr"/>
            <a:r>
              <a:rPr lang="es-MX" sz="2400" dirty="0">
                <a:latin typeface="Arial Black" panose="020B0A04020102020204" pitchFamily="34" charset="0"/>
              </a:rPr>
              <a:t>SARLAFT REPORTES ANUALES A LA UIAF</a:t>
            </a:r>
            <a:endParaRPr lang="es-CO" sz="2400" dirty="0">
              <a:latin typeface="Arial Black" panose="020B0A04020102020204" pitchFamily="34" charset="0"/>
            </a:endParaRPr>
          </a:p>
        </p:txBody>
      </p:sp>
      <p:pic>
        <p:nvPicPr>
          <p:cNvPr id="7" name="Imagen 6">
            <a:extLst>
              <a:ext uri="{FF2B5EF4-FFF2-40B4-BE49-F238E27FC236}">
                <a16:creationId xmlns:a16="http://schemas.microsoft.com/office/drawing/2014/main" id="{EA92DA11-7046-A21A-19E7-524243466FAB}"/>
              </a:ext>
            </a:extLst>
          </p:cNvPr>
          <p:cNvPicPr>
            <a:picLocks noChangeAspect="1"/>
          </p:cNvPicPr>
          <p:nvPr/>
        </p:nvPicPr>
        <p:blipFill>
          <a:blip r:embed="rId3"/>
          <a:stretch>
            <a:fillRect/>
          </a:stretch>
        </p:blipFill>
        <p:spPr>
          <a:xfrm>
            <a:off x="35149" y="1140844"/>
            <a:ext cx="9108851" cy="5544871"/>
          </a:xfrm>
          <a:prstGeom prst="rect">
            <a:avLst/>
          </a:prstGeom>
        </p:spPr>
      </p:pic>
    </p:spTree>
    <p:extLst>
      <p:ext uri="{BB962C8B-B14F-4D97-AF65-F5344CB8AC3E}">
        <p14:creationId xmlns:p14="http://schemas.microsoft.com/office/powerpoint/2010/main" val="396051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588A7-984B-7320-5254-7DA10092F648}"/>
            </a:ext>
          </a:extLst>
        </p:cNvPr>
        <p:cNvGrpSpPr/>
        <p:nvPr/>
      </p:nvGrpSpPr>
      <p:grpSpPr>
        <a:xfrm>
          <a:off x="0" y="0"/>
          <a:ext cx="0" cy="0"/>
          <a:chOff x="0" y="0"/>
          <a:chExt cx="0" cy="0"/>
        </a:xfrm>
      </p:grpSpPr>
      <p:pic>
        <p:nvPicPr>
          <p:cNvPr id="5" name="Imagen 6" descr="C:\Users\HOUSE\Downloads\photo.jpg">
            <a:extLst>
              <a:ext uri="{FF2B5EF4-FFF2-40B4-BE49-F238E27FC236}">
                <a16:creationId xmlns:a16="http://schemas.microsoft.com/office/drawing/2014/main" id="{22F62108-8BBE-792C-06C5-E355A4C281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44"/>
            <a:ext cx="1547665" cy="12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id="{F02B192C-A4E3-C296-B331-2FBA4E30044F}"/>
              </a:ext>
            </a:extLst>
          </p:cNvPr>
          <p:cNvSpPr txBox="1"/>
          <p:nvPr/>
        </p:nvSpPr>
        <p:spPr>
          <a:xfrm>
            <a:off x="1043608" y="342624"/>
            <a:ext cx="7868507" cy="830997"/>
          </a:xfrm>
          <a:prstGeom prst="rect">
            <a:avLst/>
          </a:prstGeom>
          <a:noFill/>
        </p:spPr>
        <p:txBody>
          <a:bodyPr wrap="square" rtlCol="0">
            <a:spAutoFit/>
          </a:bodyPr>
          <a:lstStyle/>
          <a:p>
            <a:pPr lvl="1" algn="ctr"/>
            <a:r>
              <a:rPr lang="es-MX" sz="2400" dirty="0">
                <a:latin typeface="Arial Black" panose="020B0A04020102020204" pitchFamily="34" charset="0"/>
              </a:rPr>
              <a:t>PRINCIPIOS DEL BUEN GOBIERNO FEMCRISTAR</a:t>
            </a:r>
            <a:endParaRPr lang="es-CO" sz="2400" dirty="0">
              <a:latin typeface="Arial Black" panose="020B0A04020102020204" pitchFamily="34" charset="0"/>
            </a:endParaRPr>
          </a:p>
        </p:txBody>
      </p:sp>
      <p:pic>
        <p:nvPicPr>
          <p:cNvPr id="2" name="Imagen 1">
            <a:extLst>
              <a:ext uri="{FF2B5EF4-FFF2-40B4-BE49-F238E27FC236}">
                <a16:creationId xmlns:a16="http://schemas.microsoft.com/office/drawing/2014/main" id="{DD98F061-943D-33D9-312A-271F40F93346}"/>
              </a:ext>
            </a:extLst>
          </p:cNvPr>
          <p:cNvPicPr>
            <a:picLocks noChangeAspect="1"/>
          </p:cNvPicPr>
          <p:nvPr/>
        </p:nvPicPr>
        <p:blipFill>
          <a:blip r:embed="rId3"/>
          <a:stretch>
            <a:fillRect/>
          </a:stretch>
        </p:blipFill>
        <p:spPr>
          <a:xfrm>
            <a:off x="18009" y="1143796"/>
            <a:ext cx="9125991" cy="5371580"/>
          </a:xfrm>
          <a:prstGeom prst="rect">
            <a:avLst/>
          </a:prstGeom>
        </p:spPr>
      </p:pic>
    </p:spTree>
    <p:extLst>
      <p:ext uri="{BB962C8B-B14F-4D97-AF65-F5344CB8AC3E}">
        <p14:creationId xmlns:p14="http://schemas.microsoft.com/office/powerpoint/2010/main" val="252346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BD402-AECA-D928-B50C-4C8B01B9AC09}"/>
            </a:ext>
          </a:extLst>
        </p:cNvPr>
        <p:cNvGrpSpPr/>
        <p:nvPr/>
      </p:nvGrpSpPr>
      <p:grpSpPr>
        <a:xfrm>
          <a:off x="0" y="0"/>
          <a:ext cx="0" cy="0"/>
          <a:chOff x="0" y="0"/>
          <a:chExt cx="0" cy="0"/>
        </a:xfrm>
      </p:grpSpPr>
      <p:pic>
        <p:nvPicPr>
          <p:cNvPr id="5" name="Imagen 6" descr="C:\Users\HOUSE\Downloads\photo.jpg">
            <a:extLst>
              <a:ext uri="{FF2B5EF4-FFF2-40B4-BE49-F238E27FC236}">
                <a16:creationId xmlns:a16="http://schemas.microsoft.com/office/drawing/2014/main" id="{93CF551D-3AE3-1D1C-37E8-1A18F80883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43"/>
            <a:ext cx="1259632" cy="105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id="{72DE525D-E545-0635-057D-B7671F3FDF3A}"/>
              </a:ext>
            </a:extLst>
          </p:cNvPr>
          <p:cNvSpPr txBox="1"/>
          <p:nvPr/>
        </p:nvSpPr>
        <p:spPr>
          <a:xfrm>
            <a:off x="1057868" y="-5460"/>
            <a:ext cx="7868507" cy="461665"/>
          </a:xfrm>
          <a:prstGeom prst="rect">
            <a:avLst/>
          </a:prstGeom>
          <a:noFill/>
        </p:spPr>
        <p:txBody>
          <a:bodyPr wrap="square" rtlCol="0">
            <a:spAutoFit/>
          </a:bodyPr>
          <a:lstStyle/>
          <a:p>
            <a:pPr lvl="1" algn="ctr"/>
            <a:r>
              <a:rPr lang="es-MX" sz="2400" dirty="0">
                <a:latin typeface="Arial Black" panose="020B0A04020102020204" pitchFamily="34" charset="0"/>
              </a:rPr>
              <a:t>HERRAMIENTAS DE GESTION FEMCRISTAR</a:t>
            </a:r>
            <a:endParaRPr lang="es-CO" sz="2400" dirty="0">
              <a:latin typeface="Arial Black" panose="020B0A04020102020204" pitchFamily="34" charset="0"/>
            </a:endParaRPr>
          </a:p>
        </p:txBody>
      </p:sp>
      <p:pic>
        <p:nvPicPr>
          <p:cNvPr id="6" name="Imagen 5">
            <a:extLst>
              <a:ext uri="{FF2B5EF4-FFF2-40B4-BE49-F238E27FC236}">
                <a16:creationId xmlns:a16="http://schemas.microsoft.com/office/drawing/2014/main" id="{A0B57C49-7745-F848-6A83-B028B38B46CA}"/>
              </a:ext>
            </a:extLst>
          </p:cNvPr>
          <p:cNvPicPr>
            <a:picLocks noChangeAspect="1"/>
          </p:cNvPicPr>
          <p:nvPr/>
        </p:nvPicPr>
        <p:blipFill>
          <a:blip r:embed="rId3"/>
          <a:stretch>
            <a:fillRect/>
          </a:stretch>
        </p:blipFill>
        <p:spPr>
          <a:xfrm>
            <a:off x="4992122" y="3036171"/>
            <a:ext cx="4099839" cy="2523963"/>
          </a:xfrm>
          <a:prstGeom prst="rect">
            <a:avLst/>
          </a:prstGeom>
        </p:spPr>
      </p:pic>
      <p:pic>
        <p:nvPicPr>
          <p:cNvPr id="7" name="Imagen 6">
            <a:extLst>
              <a:ext uri="{FF2B5EF4-FFF2-40B4-BE49-F238E27FC236}">
                <a16:creationId xmlns:a16="http://schemas.microsoft.com/office/drawing/2014/main" id="{E839C683-FB6C-1C60-507E-3BEB48E8F136}"/>
              </a:ext>
            </a:extLst>
          </p:cNvPr>
          <p:cNvPicPr>
            <a:picLocks noChangeAspect="1"/>
          </p:cNvPicPr>
          <p:nvPr/>
        </p:nvPicPr>
        <p:blipFill>
          <a:blip r:embed="rId4"/>
          <a:stretch>
            <a:fillRect/>
          </a:stretch>
        </p:blipFill>
        <p:spPr>
          <a:xfrm>
            <a:off x="0" y="4334037"/>
            <a:ext cx="3743268" cy="2523963"/>
          </a:xfrm>
          <a:prstGeom prst="rect">
            <a:avLst/>
          </a:prstGeom>
        </p:spPr>
      </p:pic>
      <p:pic>
        <p:nvPicPr>
          <p:cNvPr id="8" name="Imagen 7">
            <a:extLst>
              <a:ext uri="{FF2B5EF4-FFF2-40B4-BE49-F238E27FC236}">
                <a16:creationId xmlns:a16="http://schemas.microsoft.com/office/drawing/2014/main" id="{1A06E71C-A802-7BF0-E813-F9FC8560638C}"/>
              </a:ext>
            </a:extLst>
          </p:cNvPr>
          <p:cNvPicPr>
            <a:picLocks noChangeAspect="1"/>
          </p:cNvPicPr>
          <p:nvPr/>
        </p:nvPicPr>
        <p:blipFill>
          <a:blip r:embed="rId5"/>
          <a:stretch>
            <a:fillRect/>
          </a:stretch>
        </p:blipFill>
        <p:spPr>
          <a:xfrm>
            <a:off x="4139952" y="5544437"/>
            <a:ext cx="5004048" cy="1313563"/>
          </a:xfrm>
          <a:prstGeom prst="rect">
            <a:avLst/>
          </a:prstGeom>
        </p:spPr>
      </p:pic>
      <p:pic>
        <p:nvPicPr>
          <p:cNvPr id="9" name="Imagen 8">
            <a:extLst>
              <a:ext uri="{FF2B5EF4-FFF2-40B4-BE49-F238E27FC236}">
                <a16:creationId xmlns:a16="http://schemas.microsoft.com/office/drawing/2014/main" id="{63521567-9AD2-F541-390F-11061DDFBC9B}"/>
              </a:ext>
            </a:extLst>
          </p:cNvPr>
          <p:cNvPicPr>
            <a:picLocks noChangeAspect="1"/>
          </p:cNvPicPr>
          <p:nvPr/>
        </p:nvPicPr>
        <p:blipFill>
          <a:blip r:embed="rId6"/>
          <a:stretch>
            <a:fillRect/>
          </a:stretch>
        </p:blipFill>
        <p:spPr>
          <a:xfrm>
            <a:off x="66928" y="2713633"/>
            <a:ext cx="4519961" cy="1674704"/>
          </a:xfrm>
          <a:prstGeom prst="rect">
            <a:avLst/>
          </a:prstGeom>
        </p:spPr>
      </p:pic>
      <p:pic>
        <p:nvPicPr>
          <p:cNvPr id="10" name="Imagen 9">
            <a:extLst>
              <a:ext uri="{FF2B5EF4-FFF2-40B4-BE49-F238E27FC236}">
                <a16:creationId xmlns:a16="http://schemas.microsoft.com/office/drawing/2014/main" id="{585E3091-3A1C-E89A-6E1B-2399BFBF4683}"/>
              </a:ext>
            </a:extLst>
          </p:cNvPr>
          <p:cNvPicPr>
            <a:picLocks noChangeAspect="1"/>
          </p:cNvPicPr>
          <p:nvPr/>
        </p:nvPicPr>
        <p:blipFill>
          <a:blip r:embed="rId7"/>
          <a:stretch>
            <a:fillRect/>
          </a:stretch>
        </p:blipFill>
        <p:spPr>
          <a:xfrm>
            <a:off x="5399665" y="428925"/>
            <a:ext cx="3380813" cy="2402031"/>
          </a:xfrm>
          <a:prstGeom prst="rect">
            <a:avLst/>
          </a:prstGeom>
        </p:spPr>
      </p:pic>
      <p:pic>
        <p:nvPicPr>
          <p:cNvPr id="11" name="Imagen 10">
            <a:extLst>
              <a:ext uri="{FF2B5EF4-FFF2-40B4-BE49-F238E27FC236}">
                <a16:creationId xmlns:a16="http://schemas.microsoft.com/office/drawing/2014/main" id="{752855EE-E523-2BAD-E33C-3EAD596A857B}"/>
              </a:ext>
            </a:extLst>
          </p:cNvPr>
          <p:cNvPicPr>
            <a:picLocks noChangeAspect="1"/>
          </p:cNvPicPr>
          <p:nvPr/>
        </p:nvPicPr>
        <p:blipFill>
          <a:blip r:embed="rId8"/>
          <a:stretch>
            <a:fillRect/>
          </a:stretch>
        </p:blipFill>
        <p:spPr>
          <a:xfrm>
            <a:off x="915696" y="519221"/>
            <a:ext cx="4036021" cy="2290990"/>
          </a:xfrm>
          <a:prstGeom prst="rect">
            <a:avLst/>
          </a:prstGeom>
        </p:spPr>
      </p:pic>
    </p:spTree>
    <p:extLst>
      <p:ext uri="{BB962C8B-B14F-4D97-AF65-F5344CB8AC3E}">
        <p14:creationId xmlns:p14="http://schemas.microsoft.com/office/powerpoint/2010/main" val="365892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6" descr="C:\Users\HOUSE\Downloads\photo.jpg">
            <a:extLst>
              <a:ext uri="{FF2B5EF4-FFF2-40B4-BE49-F238E27FC236}">
                <a16:creationId xmlns:a16="http://schemas.microsoft.com/office/drawing/2014/main" id="{6651D991-52F8-3BC4-C539-CDD8B33611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812"/>
            <a:ext cx="785192" cy="6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a:extLst>
              <a:ext uri="{FF2B5EF4-FFF2-40B4-BE49-F238E27FC236}">
                <a16:creationId xmlns:a16="http://schemas.microsoft.com/office/drawing/2014/main" id="{CD5F7889-4337-8EBF-1137-A5B94CF4969B}"/>
              </a:ext>
            </a:extLst>
          </p:cNvPr>
          <p:cNvPicPr>
            <a:picLocks noChangeAspect="1"/>
          </p:cNvPicPr>
          <p:nvPr/>
        </p:nvPicPr>
        <p:blipFill>
          <a:blip r:embed="rId3"/>
          <a:stretch>
            <a:fillRect/>
          </a:stretch>
        </p:blipFill>
        <p:spPr>
          <a:xfrm>
            <a:off x="0" y="1122560"/>
            <a:ext cx="3649519" cy="4612880"/>
          </a:xfrm>
          <a:prstGeom prst="rect">
            <a:avLst/>
          </a:prstGeom>
        </p:spPr>
      </p:pic>
      <p:pic>
        <p:nvPicPr>
          <p:cNvPr id="12" name="Imagen 11">
            <a:extLst>
              <a:ext uri="{FF2B5EF4-FFF2-40B4-BE49-F238E27FC236}">
                <a16:creationId xmlns:a16="http://schemas.microsoft.com/office/drawing/2014/main" id="{F0D770BD-8493-C280-2AA6-512CA8E67429}"/>
              </a:ext>
            </a:extLst>
          </p:cNvPr>
          <p:cNvPicPr>
            <a:picLocks noChangeAspect="1"/>
          </p:cNvPicPr>
          <p:nvPr/>
        </p:nvPicPr>
        <p:blipFill>
          <a:blip r:embed="rId4"/>
          <a:stretch>
            <a:fillRect/>
          </a:stretch>
        </p:blipFill>
        <p:spPr>
          <a:xfrm>
            <a:off x="3567487" y="2060848"/>
            <a:ext cx="1462746" cy="3832766"/>
          </a:xfrm>
          <a:prstGeom prst="rect">
            <a:avLst/>
          </a:prstGeom>
        </p:spPr>
      </p:pic>
      <p:pic>
        <p:nvPicPr>
          <p:cNvPr id="13" name="Imagen 12">
            <a:extLst>
              <a:ext uri="{FF2B5EF4-FFF2-40B4-BE49-F238E27FC236}">
                <a16:creationId xmlns:a16="http://schemas.microsoft.com/office/drawing/2014/main" id="{FF836B4D-67E9-003C-D6F7-8636F5D52E3A}"/>
              </a:ext>
            </a:extLst>
          </p:cNvPr>
          <p:cNvPicPr>
            <a:picLocks noChangeAspect="1"/>
          </p:cNvPicPr>
          <p:nvPr/>
        </p:nvPicPr>
        <p:blipFill>
          <a:blip r:embed="rId5"/>
          <a:stretch>
            <a:fillRect/>
          </a:stretch>
        </p:blipFill>
        <p:spPr>
          <a:xfrm>
            <a:off x="5030233" y="3360506"/>
            <a:ext cx="1952414" cy="2533108"/>
          </a:xfrm>
          <a:prstGeom prst="rect">
            <a:avLst/>
          </a:prstGeom>
        </p:spPr>
      </p:pic>
      <p:pic>
        <p:nvPicPr>
          <p:cNvPr id="17" name="Imagen 16">
            <a:extLst>
              <a:ext uri="{FF2B5EF4-FFF2-40B4-BE49-F238E27FC236}">
                <a16:creationId xmlns:a16="http://schemas.microsoft.com/office/drawing/2014/main" id="{87C350E1-C4DE-7D39-9A99-B161841DB712}"/>
              </a:ext>
            </a:extLst>
          </p:cNvPr>
          <p:cNvPicPr>
            <a:picLocks noChangeAspect="1"/>
          </p:cNvPicPr>
          <p:nvPr/>
        </p:nvPicPr>
        <p:blipFill>
          <a:blip r:embed="rId6"/>
          <a:stretch>
            <a:fillRect/>
          </a:stretch>
        </p:blipFill>
        <p:spPr>
          <a:xfrm>
            <a:off x="5323887" y="498484"/>
            <a:ext cx="3820114" cy="2714492"/>
          </a:xfrm>
          <a:prstGeom prst="rect">
            <a:avLst/>
          </a:prstGeom>
        </p:spPr>
      </p:pic>
      <p:sp>
        <p:nvSpPr>
          <p:cNvPr id="2" name="CuadroTexto 1">
            <a:extLst>
              <a:ext uri="{FF2B5EF4-FFF2-40B4-BE49-F238E27FC236}">
                <a16:creationId xmlns:a16="http://schemas.microsoft.com/office/drawing/2014/main" id="{1DA3A690-8790-360A-D31A-A7CF357075FB}"/>
              </a:ext>
            </a:extLst>
          </p:cNvPr>
          <p:cNvSpPr txBox="1"/>
          <p:nvPr/>
        </p:nvSpPr>
        <p:spPr>
          <a:xfrm>
            <a:off x="1095980" y="11419"/>
            <a:ext cx="7868507" cy="461665"/>
          </a:xfrm>
          <a:prstGeom prst="rect">
            <a:avLst/>
          </a:prstGeom>
          <a:noFill/>
        </p:spPr>
        <p:txBody>
          <a:bodyPr wrap="square" rtlCol="0">
            <a:spAutoFit/>
          </a:bodyPr>
          <a:lstStyle/>
          <a:p>
            <a:pPr algn="ctr"/>
            <a:r>
              <a:rPr lang="es-MX" sz="2400" dirty="0">
                <a:latin typeface="Arial Black" panose="020B0A04020102020204" pitchFamily="34" charset="0"/>
              </a:rPr>
              <a:t>TOP 5 DE  RIESGOS PARA EL 2026 EN LA</a:t>
            </a:r>
            <a:endParaRPr lang="es-CO" sz="2400" dirty="0">
              <a:latin typeface="Arial Black" panose="020B0A04020102020204" pitchFamily="34" charset="0"/>
            </a:endParaRPr>
          </a:p>
        </p:txBody>
      </p:sp>
    </p:spTree>
    <p:extLst>
      <p:ext uri="{BB962C8B-B14F-4D97-AF65-F5344CB8AC3E}">
        <p14:creationId xmlns:p14="http://schemas.microsoft.com/office/powerpoint/2010/main" val="420762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22964-E3A3-E59F-E3E8-5B651D4CDFF1}"/>
            </a:ext>
          </a:extLst>
        </p:cNvPr>
        <p:cNvGrpSpPr/>
        <p:nvPr/>
      </p:nvGrpSpPr>
      <p:grpSpPr>
        <a:xfrm>
          <a:off x="0" y="0"/>
          <a:ext cx="0" cy="0"/>
          <a:chOff x="0" y="0"/>
          <a:chExt cx="0" cy="0"/>
        </a:xfrm>
      </p:grpSpPr>
      <p:pic>
        <p:nvPicPr>
          <p:cNvPr id="5" name="Imagen 6" descr="C:\Users\HOUSE\Downloads\photo.jpg">
            <a:extLst>
              <a:ext uri="{FF2B5EF4-FFF2-40B4-BE49-F238E27FC236}">
                <a16:creationId xmlns:a16="http://schemas.microsoft.com/office/drawing/2014/main" id="{9D54DE5B-6897-0417-55BF-1CCE066FE7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83681" cy="1077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id="{28D89F64-5B57-13AF-144E-507D9AE4B16C}"/>
              </a:ext>
            </a:extLst>
          </p:cNvPr>
          <p:cNvSpPr txBox="1"/>
          <p:nvPr/>
        </p:nvSpPr>
        <p:spPr>
          <a:xfrm>
            <a:off x="1207146" y="188640"/>
            <a:ext cx="7962833" cy="830997"/>
          </a:xfrm>
          <a:prstGeom prst="rect">
            <a:avLst/>
          </a:prstGeom>
          <a:noFill/>
        </p:spPr>
        <p:txBody>
          <a:bodyPr wrap="square" rtlCol="0">
            <a:spAutoFit/>
          </a:bodyPr>
          <a:lstStyle/>
          <a:p>
            <a:pPr algn="ctr"/>
            <a:r>
              <a:rPr lang="es-MX" sz="2400" dirty="0">
                <a:latin typeface="Arial Black" panose="020B0A04020102020204" pitchFamily="34" charset="0"/>
              </a:rPr>
              <a:t>PRINCIPALES RETOS PARA LAS ORGANIZACIONES EN 2026</a:t>
            </a:r>
            <a:endParaRPr lang="es-CO" sz="2400" dirty="0">
              <a:latin typeface="Arial Black" panose="020B0A04020102020204" pitchFamily="34" charset="0"/>
            </a:endParaRPr>
          </a:p>
        </p:txBody>
      </p:sp>
      <p:pic>
        <p:nvPicPr>
          <p:cNvPr id="13" name="Imagen 12">
            <a:extLst>
              <a:ext uri="{FF2B5EF4-FFF2-40B4-BE49-F238E27FC236}">
                <a16:creationId xmlns:a16="http://schemas.microsoft.com/office/drawing/2014/main" id="{EF8C1275-D9A7-1421-1279-17ECFAB363FC}"/>
              </a:ext>
            </a:extLst>
          </p:cNvPr>
          <p:cNvPicPr>
            <a:picLocks noChangeAspect="1"/>
          </p:cNvPicPr>
          <p:nvPr/>
        </p:nvPicPr>
        <p:blipFill>
          <a:blip r:embed="rId3"/>
          <a:srcRect r="25512"/>
          <a:stretch>
            <a:fillRect/>
          </a:stretch>
        </p:blipFill>
        <p:spPr>
          <a:xfrm>
            <a:off x="4520279" y="3902720"/>
            <a:ext cx="4642142" cy="2878749"/>
          </a:xfrm>
          <a:prstGeom prst="rect">
            <a:avLst/>
          </a:prstGeom>
        </p:spPr>
      </p:pic>
      <p:pic>
        <p:nvPicPr>
          <p:cNvPr id="14" name="Imagen 13">
            <a:extLst>
              <a:ext uri="{FF2B5EF4-FFF2-40B4-BE49-F238E27FC236}">
                <a16:creationId xmlns:a16="http://schemas.microsoft.com/office/drawing/2014/main" id="{5DE81F1B-213A-6B53-06E8-C807CF408482}"/>
              </a:ext>
            </a:extLst>
          </p:cNvPr>
          <p:cNvPicPr>
            <a:picLocks noChangeAspect="1"/>
          </p:cNvPicPr>
          <p:nvPr/>
        </p:nvPicPr>
        <p:blipFill>
          <a:blip r:embed="rId4"/>
          <a:stretch>
            <a:fillRect/>
          </a:stretch>
        </p:blipFill>
        <p:spPr>
          <a:xfrm>
            <a:off x="392853" y="1011005"/>
            <a:ext cx="8358293" cy="2134032"/>
          </a:xfrm>
          <a:prstGeom prst="rect">
            <a:avLst/>
          </a:prstGeom>
        </p:spPr>
      </p:pic>
      <p:pic>
        <p:nvPicPr>
          <p:cNvPr id="15" name="Imagen 14">
            <a:extLst>
              <a:ext uri="{FF2B5EF4-FFF2-40B4-BE49-F238E27FC236}">
                <a16:creationId xmlns:a16="http://schemas.microsoft.com/office/drawing/2014/main" id="{40B2CC65-2BB6-FB09-72D9-DE7A3E1DB9E2}"/>
              </a:ext>
            </a:extLst>
          </p:cNvPr>
          <p:cNvPicPr>
            <a:picLocks noChangeAspect="1"/>
          </p:cNvPicPr>
          <p:nvPr/>
        </p:nvPicPr>
        <p:blipFill>
          <a:blip r:embed="rId5"/>
          <a:srcRect l="874"/>
          <a:stretch>
            <a:fillRect/>
          </a:stretch>
        </p:blipFill>
        <p:spPr>
          <a:xfrm>
            <a:off x="0" y="3284984"/>
            <a:ext cx="4435229" cy="2406600"/>
          </a:xfrm>
          <a:prstGeom prst="rect">
            <a:avLst/>
          </a:prstGeom>
        </p:spPr>
      </p:pic>
    </p:spTree>
    <p:extLst>
      <p:ext uri="{BB962C8B-B14F-4D97-AF65-F5344CB8AC3E}">
        <p14:creationId xmlns:p14="http://schemas.microsoft.com/office/powerpoint/2010/main" val="317674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636A1-E9E1-8F6C-1AC4-95EF1CF433FD}"/>
            </a:ext>
          </a:extLst>
        </p:cNvPr>
        <p:cNvGrpSpPr/>
        <p:nvPr/>
      </p:nvGrpSpPr>
      <p:grpSpPr>
        <a:xfrm>
          <a:off x="0" y="0"/>
          <a:ext cx="0" cy="0"/>
          <a:chOff x="0" y="0"/>
          <a:chExt cx="0" cy="0"/>
        </a:xfrm>
      </p:grpSpPr>
      <p:pic>
        <p:nvPicPr>
          <p:cNvPr id="5" name="Imagen 6" descr="C:\Users\HOUSE\Downloads\photo.jpg">
            <a:extLst>
              <a:ext uri="{FF2B5EF4-FFF2-40B4-BE49-F238E27FC236}">
                <a16:creationId xmlns:a16="http://schemas.microsoft.com/office/drawing/2014/main" id="{FC2B7AA2-AA0E-8605-7194-906EB1CB22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7517"/>
            <a:ext cx="878577" cy="737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a:extLst>
              <a:ext uri="{FF2B5EF4-FFF2-40B4-BE49-F238E27FC236}">
                <a16:creationId xmlns:a16="http://schemas.microsoft.com/office/drawing/2014/main" id="{2B2DA4F6-89B1-F42B-436D-DC8BA442BCF6}"/>
              </a:ext>
            </a:extLst>
          </p:cNvPr>
          <p:cNvSpPr txBox="1"/>
          <p:nvPr/>
        </p:nvSpPr>
        <p:spPr>
          <a:xfrm>
            <a:off x="785192" y="56841"/>
            <a:ext cx="8264471" cy="707886"/>
          </a:xfrm>
          <a:prstGeom prst="rect">
            <a:avLst/>
          </a:prstGeom>
          <a:noFill/>
        </p:spPr>
        <p:txBody>
          <a:bodyPr wrap="square" rtlCol="0">
            <a:spAutoFit/>
          </a:bodyPr>
          <a:lstStyle/>
          <a:p>
            <a:pPr algn="ctr"/>
            <a:r>
              <a:rPr lang="es-MX" sz="2000" dirty="0">
                <a:latin typeface="Arial Black" panose="020B0A04020102020204" pitchFamily="34" charset="0"/>
              </a:rPr>
              <a:t>HERRAMIENTAS DE INTELIGENCIA  ARTIFICIAL UTILIZADAS	EN LA GESTIÓN DE RIESGOS</a:t>
            </a:r>
            <a:endParaRPr lang="es-CO" sz="2000" dirty="0">
              <a:latin typeface="Arial Black" panose="020B0A04020102020204" pitchFamily="34" charset="0"/>
            </a:endParaRPr>
          </a:p>
        </p:txBody>
      </p:sp>
      <p:sp>
        <p:nvSpPr>
          <p:cNvPr id="7" name="CuadroTexto 6">
            <a:extLst>
              <a:ext uri="{FF2B5EF4-FFF2-40B4-BE49-F238E27FC236}">
                <a16:creationId xmlns:a16="http://schemas.microsoft.com/office/drawing/2014/main" id="{D460290F-2CBD-6DFE-012F-91661222A7B2}"/>
              </a:ext>
            </a:extLst>
          </p:cNvPr>
          <p:cNvSpPr txBox="1"/>
          <p:nvPr/>
        </p:nvSpPr>
        <p:spPr>
          <a:xfrm>
            <a:off x="236348" y="823063"/>
            <a:ext cx="8813315" cy="1631216"/>
          </a:xfrm>
          <a:prstGeom prst="rect">
            <a:avLst/>
          </a:prstGeom>
          <a:noFill/>
        </p:spPr>
        <p:txBody>
          <a:bodyPr wrap="square">
            <a:spAutoFit/>
          </a:bodyPr>
          <a:lstStyle>
            <a:defPPr>
              <a:defRPr lang="es-CO"/>
            </a:defPPr>
            <a:lvl1pPr>
              <a:defRPr sz="2000">
                <a:latin typeface="Arial" panose="020B0604020202020204" pitchFamily="34" charset="0"/>
                <a:cs typeface="Arial" panose="020B0604020202020204" pitchFamily="34" charset="0"/>
              </a:defRPr>
            </a:lvl1pPr>
          </a:lstStyle>
          <a:p>
            <a:r>
              <a:rPr lang="es-MX" dirty="0">
                <a:latin typeface="Arial Black" panose="020B0A04020102020204" pitchFamily="34" charset="0"/>
              </a:rPr>
              <a:t>Más de la mitad de los profesionales aún no utiliza ninguna herramienta de IA en sus procesos de gestión de riesgos. Las organizaciones avanzan en tecnología operativa, pero no en capacidades estratégicas para gestionar los riesgos asociados.</a:t>
            </a:r>
            <a:endParaRPr lang="es-CO" dirty="0">
              <a:latin typeface="Arial Black" panose="020B0A04020102020204" pitchFamily="34" charset="0"/>
            </a:endParaRPr>
          </a:p>
        </p:txBody>
      </p:sp>
      <p:pic>
        <p:nvPicPr>
          <p:cNvPr id="10" name="Imagen 9">
            <a:extLst>
              <a:ext uri="{FF2B5EF4-FFF2-40B4-BE49-F238E27FC236}">
                <a16:creationId xmlns:a16="http://schemas.microsoft.com/office/drawing/2014/main" id="{073BE8A4-1BCB-5AED-840F-408DCBD2EEF4}"/>
              </a:ext>
            </a:extLst>
          </p:cNvPr>
          <p:cNvPicPr>
            <a:picLocks noChangeAspect="1"/>
          </p:cNvPicPr>
          <p:nvPr/>
        </p:nvPicPr>
        <p:blipFill>
          <a:blip r:embed="rId3"/>
          <a:stretch>
            <a:fillRect/>
          </a:stretch>
        </p:blipFill>
        <p:spPr>
          <a:xfrm>
            <a:off x="2181123" y="2642164"/>
            <a:ext cx="5472608" cy="4056451"/>
          </a:xfrm>
          <a:prstGeom prst="rect">
            <a:avLst/>
          </a:prstGeom>
        </p:spPr>
      </p:pic>
    </p:spTree>
    <p:extLst>
      <p:ext uri="{BB962C8B-B14F-4D97-AF65-F5344CB8AC3E}">
        <p14:creationId xmlns:p14="http://schemas.microsoft.com/office/powerpoint/2010/main" val="410150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8569B-A2DB-AA3F-A99B-E47AF1745523}"/>
            </a:ext>
          </a:extLst>
        </p:cNvPr>
        <p:cNvGrpSpPr/>
        <p:nvPr/>
      </p:nvGrpSpPr>
      <p:grpSpPr>
        <a:xfrm>
          <a:off x="0" y="0"/>
          <a:ext cx="0" cy="0"/>
          <a:chOff x="0" y="0"/>
          <a:chExt cx="0" cy="0"/>
        </a:xfrm>
      </p:grpSpPr>
      <p:pic>
        <p:nvPicPr>
          <p:cNvPr id="5" name="Imagen 6" descr="C:\Users\HOUSE\Downloads\photo.jpg">
            <a:extLst>
              <a:ext uri="{FF2B5EF4-FFF2-40B4-BE49-F238E27FC236}">
                <a16:creationId xmlns:a16="http://schemas.microsoft.com/office/drawing/2014/main" id="{9B1B00C4-4EB8-2BD8-9AA9-2F4E837032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51697" cy="121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a:extLst>
              <a:ext uri="{FF2B5EF4-FFF2-40B4-BE49-F238E27FC236}">
                <a16:creationId xmlns:a16="http://schemas.microsoft.com/office/drawing/2014/main" id="{9CA09187-B725-1EBF-1339-F82E3FB8AB74}"/>
              </a:ext>
            </a:extLst>
          </p:cNvPr>
          <p:cNvSpPr txBox="1"/>
          <p:nvPr/>
        </p:nvSpPr>
        <p:spPr>
          <a:xfrm>
            <a:off x="785191" y="250976"/>
            <a:ext cx="8264471" cy="461665"/>
          </a:xfrm>
          <a:prstGeom prst="rect">
            <a:avLst/>
          </a:prstGeom>
          <a:noFill/>
        </p:spPr>
        <p:txBody>
          <a:bodyPr wrap="square" rtlCol="0">
            <a:spAutoFit/>
          </a:bodyPr>
          <a:lstStyle/>
          <a:p>
            <a:pPr algn="ctr"/>
            <a:r>
              <a:rPr lang="es-MX" sz="2400" dirty="0">
                <a:latin typeface="Arial Black" panose="020B0A04020102020204" pitchFamily="34" charset="0"/>
              </a:rPr>
              <a:t>IMPERATIVOS PARA SOBREVIVIR AL 2026</a:t>
            </a:r>
          </a:p>
        </p:txBody>
      </p:sp>
      <p:pic>
        <p:nvPicPr>
          <p:cNvPr id="2" name="Imagen 1">
            <a:extLst>
              <a:ext uri="{FF2B5EF4-FFF2-40B4-BE49-F238E27FC236}">
                <a16:creationId xmlns:a16="http://schemas.microsoft.com/office/drawing/2014/main" id="{DBF022B9-2410-23AF-9EFF-689ECE8AFCFD}"/>
              </a:ext>
            </a:extLst>
          </p:cNvPr>
          <p:cNvPicPr>
            <a:picLocks noChangeAspect="1"/>
          </p:cNvPicPr>
          <p:nvPr/>
        </p:nvPicPr>
        <p:blipFill>
          <a:blip r:embed="rId3"/>
          <a:stretch>
            <a:fillRect/>
          </a:stretch>
        </p:blipFill>
        <p:spPr>
          <a:xfrm>
            <a:off x="61913" y="851796"/>
            <a:ext cx="3154482" cy="2179460"/>
          </a:xfrm>
          <a:prstGeom prst="rect">
            <a:avLst/>
          </a:prstGeom>
        </p:spPr>
      </p:pic>
      <p:pic>
        <p:nvPicPr>
          <p:cNvPr id="4" name="Imagen 3">
            <a:extLst>
              <a:ext uri="{FF2B5EF4-FFF2-40B4-BE49-F238E27FC236}">
                <a16:creationId xmlns:a16="http://schemas.microsoft.com/office/drawing/2014/main" id="{D8A7D6AF-23C0-AAC7-5939-D64FFA245239}"/>
              </a:ext>
            </a:extLst>
          </p:cNvPr>
          <p:cNvPicPr>
            <a:picLocks noChangeAspect="1"/>
          </p:cNvPicPr>
          <p:nvPr/>
        </p:nvPicPr>
        <p:blipFill>
          <a:blip r:embed="rId4"/>
          <a:stretch>
            <a:fillRect/>
          </a:stretch>
        </p:blipFill>
        <p:spPr>
          <a:xfrm>
            <a:off x="5530396" y="768244"/>
            <a:ext cx="3403203" cy="2346564"/>
          </a:xfrm>
          <a:prstGeom prst="rect">
            <a:avLst/>
          </a:prstGeom>
        </p:spPr>
      </p:pic>
      <p:pic>
        <p:nvPicPr>
          <p:cNvPr id="6" name="Imagen 5">
            <a:extLst>
              <a:ext uri="{FF2B5EF4-FFF2-40B4-BE49-F238E27FC236}">
                <a16:creationId xmlns:a16="http://schemas.microsoft.com/office/drawing/2014/main" id="{281CB5C2-47A8-5965-018F-90609E96817D}"/>
              </a:ext>
            </a:extLst>
          </p:cNvPr>
          <p:cNvPicPr>
            <a:picLocks noChangeAspect="1"/>
          </p:cNvPicPr>
          <p:nvPr/>
        </p:nvPicPr>
        <p:blipFill>
          <a:blip r:embed="rId5"/>
          <a:stretch>
            <a:fillRect/>
          </a:stretch>
        </p:blipFill>
        <p:spPr>
          <a:xfrm>
            <a:off x="2826378" y="2655276"/>
            <a:ext cx="3336287" cy="2342937"/>
          </a:xfrm>
          <a:prstGeom prst="rect">
            <a:avLst/>
          </a:prstGeom>
        </p:spPr>
      </p:pic>
      <p:pic>
        <p:nvPicPr>
          <p:cNvPr id="7" name="Imagen 6">
            <a:extLst>
              <a:ext uri="{FF2B5EF4-FFF2-40B4-BE49-F238E27FC236}">
                <a16:creationId xmlns:a16="http://schemas.microsoft.com/office/drawing/2014/main" id="{B1536BF0-54DD-86CF-9AE9-D7B4B7A6974C}"/>
              </a:ext>
            </a:extLst>
          </p:cNvPr>
          <p:cNvPicPr>
            <a:picLocks noChangeAspect="1"/>
          </p:cNvPicPr>
          <p:nvPr/>
        </p:nvPicPr>
        <p:blipFill>
          <a:blip r:embed="rId6"/>
          <a:stretch>
            <a:fillRect/>
          </a:stretch>
        </p:blipFill>
        <p:spPr>
          <a:xfrm>
            <a:off x="366651" y="4657670"/>
            <a:ext cx="3250071" cy="2179460"/>
          </a:xfrm>
          <a:prstGeom prst="rect">
            <a:avLst/>
          </a:prstGeom>
        </p:spPr>
      </p:pic>
      <p:pic>
        <p:nvPicPr>
          <p:cNvPr id="9" name="Imagen 8">
            <a:extLst>
              <a:ext uri="{FF2B5EF4-FFF2-40B4-BE49-F238E27FC236}">
                <a16:creationId xmlns:a16="http://schemas.microsoft.com/office/drawing/2014/main" id="{FE6AD60B-7032-B441-AF19-F1EC53EF6C48}"/>
              </a:ext>
            </a:extLst>
          </p:cNvPr>
          <p:cNvPicPr>
            <a:picLocks noChangeAspect="1"/>
          </p:cNvPicPr>
          <p:nvPr/>
        </p:nvPicPr>
        <p:blipFill>
          <a:blip r:embed="rId7"/>
          <a:stretch>
            <a:fillRect/>
          </a:stretch>
        </p:blipFill>
        <p:spPr>
          <a:xfrm>
            <a:off x="5530396" y="4578328"/>
            <a:ext cx="3466167" cy="2279672"/>
          </a:xfrm>
          <a:prstGeom prst="rect">
            <a:avLst/>
          </a:prstGeom>
        </p:spPr>
      </p:pic>
    </p:spTree>
    <p:extLst>
      <p:ext uri="{BB962C8B-B14F-4D97-AF65-F5344CB8AC3E}">
        <p14:creationId xmlns:p14="http://schemas.microsoft.com/office/powerpoint/2010/main" val="102755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Imagen 5" descr="C:\Users\HOUSE\Downloads\photo.jpg">
            <a:extLst>
              <a:ext uri="{FF2B5EF4-FFF2-40B4-BE49-F238E27FC236}">
                <a16:creationId xmlns:a16="http://schemas.microsoft.com/office/drawing/2014/main" id="{8EF70EB3-0D48-4841-8212-E7B1EAB27B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1042988"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CuadroTexto 3">
            <a:extLst>
              <a:ext uri="{FF2B5EF4-FFF2-40B4-BE49-F238E27FC236}">
                <a16:creationId xmlns:a16="http://schemas.microsoft.com/office/drawing/2014/main" id="{3EBF1500-F040-45F9-A6DD-54A39EDDF72D}"/>
              </a:ext>
            </a:extLst>
          </p:cNvPr>
          <p:cNvSpPr txBox="1">
            <a:spLocks noChangeArrowheads="1"/>
          </p:cNvSpPr>
          <p:nvPr/>
        </p:nvSpPr>
        <p:spPr bwMode="auto">
          <a:xfrm>
            <a:off x="931741" y="94784"/>
            <a:ext cx="81189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CO" altLang="es-US" sz="2800" b="1" dirty="0"/>
              <a:t>ACTIVIDADES COMITÉ DE RIESGOS 2025</a:t>
            </a:r>
            <a:endParaRPr lang="es-US" altLang="es-US" sz="2800" b="1" dirty="0"/>
          </a:p>
        </p:txBody>
      </p:sp>
      <p:sp>
        <p:nvSpPr>
          <p:cNvPr id="12291" name="CuadroTexto 1">
            <a:extLst>
              <a:ext uri="{FF2B5EF4-FFF2-40B4-BE49-F238E27FC236}">
                <a16:creationId xmlns:a16="http://schemas.microsoft.com/office/drawing/2014/main" id="{E2F1AC15-8B4C-4D54-8C96-8D03C61F28E5}"/>
              </a:ext>
            </a:extLst>
          </p:cNvPr>
          <p:cNvSpPr txBox="1">
            <a:spLocks noChangeArrowheads="1"/>
          </p:cNvSpPr>
          <p:nvPr/>
        </p:nvSpPr>
        <p:spPr bwMode="auto">
          <a:xfrm>
            <a:off x="99528" y="529174"/>
            <a:ext cx="88931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a:spcBef>
                <a:spcPct val="0"/>
              </a:spcBef>
              <a:buFont typeface="+mj-lt"/>
              <a:buAutoNum type="arabicPeriod"/>
            </a:pPr>
            <a:r>
              <a:rPr lang="es-CO" altLang="es-US" sz="2400" b="1" dirty="0">
                <a:latin typeface="+mn-lt"/>
              </a:rPr>
              <a:t>Se realizaron 12 reuniones mensuales. Asistencia 100%</a:t>
            </a:r>
          </a:p>
        </p:txBody>
      </p:sp>
      <p:sp>
        <p:nvSpPr>
          <p:cNvPr id="5" name="CuadroTexto 4">
            <a:extLst>
              <a:ext uri="{FF2B5EF4-FFF2-40B4-BE49-F238E27FC236}">
                <a16:creationId xmlns:a16="http://schemas.microsoft.com/office/drawing/2014/main" id="{BAB2DCA4-8A35-AFB4-1406-FD57FD91D06A}"/>
              </a:ext>
            </a:extLst>
          </p:cNvPr>
          <p:cNvSpPr txBox="1"/>
          <p:nvPr/>
        </p:nvSpPr>
        <p:spPr>
          <a:xfrm>
            <a:off x="99528" y="1052394"/>
            <a:ext cx="8893174" cy="830997"/>
          </a:xfrm>
          <a:prstGeom prst="rect">
            <a:avLst/>
          </a:prstGeom>
          <a:noFill/>
        </p:spPr>
        <p:txBody>
          <a:bodyPr wrap="square">
            <a:spAutoFit/>
          </a:bodyPr>
          <a:lstStyle/>
          <a:p>
            <a:pPr marL="457200" lvl="0" indent="-457200">
              <a:buFont typeface="+mj-lt"/>
              <a:buAutoNum type="arabicPeriod" startAt="2"/>
              <a:defRPr/>
            </a:pPr>
            <a:r>
              <a:rPr lang="es-MX" altLang="es-US" sz="2400" b="1" dirty="0">
                <a:solidFill>
                  <a:srgbClr val="000000"/>
                </a:solidFill>
                <a:latin typeface="Arial"/>
              </a:rPr>
              <a:t>SIAR: Elaborar Informes Trimestrales  Indicadores SIAR FemCristar y comparar con Sector Solidario Año 2024.</a:t>
            </a:r>
            <a:endParaRPr kumimoji="0" lang="es-MX" altLang="es-US" sz="2400" b="1" i="0" u="none" strike="noStrike" kern="1200" cap="none" spc="0" normalizeH="0" baseline="0" noProof="0" dirty="0">
              <a:ln>
                <a:noFill/>
              </a:ln>
              <a:solidFill>
                <a:srgbClr val="000000"/>
              </a:solidFill>
              <a:effectLst/>
              <a:uLnTx/>
              <a:uFillTx/>
              <a:latin typeface="Arial"/>
              <a:ea typeface="+mn-ea"/>
              <a:cs typeface="+mn-cs"/>
            </a:endParaRPr>
          </a:p>
        </p:txBody>
      </p:sp>
      <p:sp>
        <p:nvSpPr>
          <p:cNvPr id="9" name="CuadroTexto 8">
            <a:extLst>
              <a:ext uri="{FF2B5EF4-FFF2-40B4-BE49-F238E27FC236}">
                <a16:creationId xmlns:a16="http://schemas.microsoft.com/office/drawing/2014/main" id="{981D170B-A629-A69A-49B8-8AF363D4356D}"/>
              </a:ext>
            </a:extLst>
          </p:cNvPr>
          <p:cNvSpPr txBox="1"/>
          <p:nvPr/>
        </p:nvSpPr>
        <p:spPr>
          <a:xfrm>
            <a:off x="99528" y="1864279"/>
            <a:ext cx="8699646" cy="830997"/>
          </a:xfrm>
          <a:prstGeom prst="rect">
            <a:avLst/>
          </a:prstGeom>
          <a:noFill/>
        </p:spPr>
        <p:txBody>
          <a:bodyPr wrap="square">
            <a:spAutoFit/>
          </a:bodyPr>
          <a:lstStyle/>
          <a:p>
            <a:pPr marL="457200" indent="-457200">
              <a:buFont typeface="+mj-lt"/>
              <a:buAutoNum type="arabicPeriod" startAt="3"/>
              <a:defRPr/>
            </a:pPr>
            <a:r>
              <a:rPr lang="es-MX" altLang="es-US" sz="2400" b="1" dirty="0">
                <a:solidFill>
                  <a:srgbClr val="000000"/>
                </a:solidFill>
                <a:latin typeface="Arial"/>
              </a:rPr>
              <a:t>SARC: Realizar Procedimiento Evaluación Anual de Cartera y seguimiento mensual a Indicadores</a:t>
            </a:r>
            <a:r>
              <a:rPr kumimoji="0" lang="es-MX" altLang="es-US" sz="2400" b="1" i="0" u="none" strike="noStrike" kern="1200" cap="none" spc="0" normalizeH="0" baseline="0" noProof="0" dirty="0">
                <a:ln>
                  <a:noFill/>
                </a:ln>
                <a:solidFill>
                  <a:srgbClr val="000000"/>
                </a:solidFill>
                <a:effectLst/>
                <a:uLnTx/>
                <a:uFillTx/>
                <a:latin typeface="Arial"/>
                <a:ea typeface="+mn-ea"/>
                <a:cs typeface="+mn-cs"/>
              </a:rPr>
              <a:t>.</a:t>
            </a:r>
          </a:p>
        </p:txBody>
      </p:sp>
      <p:sp>
        <p:nvSpPr>
          <p:cNvPr id="13" name="CuadroTexto 12">
            <a:extLst>
              <a:ext uri="{FF2B5EF4-FFF2-40B4-BE49-F238E27FC236}">
                <a16:creationId xmlns:a16="http://schemas.microsoft.com/office/drawing/2014/main" id="{C70B30D1-69D4-B5AE-1B0F-79F81321271B}"/>
              </a:ext>
            </a:extLst>
          </p:cNvPr>
          <p:cNvSpPr txBox="1"/>
          <p:nvPr/>
        </p:nvSpPr>
        <p:spPr>
          <a:xfrm>
            <a:off x="89859" y="2594265"/>
            <a:ext cx="8954613" cy="1938992"/>
          </a:xfrm>
          <a:prstGeom prst="rect">
            <a:avLst/>
          </a:prstGeom>
          <a:noFill/>
        </p:spPr>
        <p:txBody>
          <a:bodyPr wrap="square">
            <a:spAutoFit/>
          </a:bodyPr>
          <a:lstStyle/>
          <a:p>
            <a:pPr marL="457200" lvl="0" indent="-457200">
              <a:buFont typeface="+mj-lt"/>
              <a:buAutoNum type="arabicPeriod" startAt="4"/>
              <a:defRPr/>
            </a:pPr>
            <a:r>
              <a:rPr lang="es-MX" altLang="es-US" sz="2400" b="1" dirty="0">
                <a:solidFill>
                  <a:srgbClr val="000000"/>
                </a:solidFill>
                <a:latin typeface="Arial"/>
              </a:rPr>
              <a:t>SARLAFT: Elaborar Reportes Mensuales de Transacciones, Trimestrales de Operaciones Sospechosas y Semestrales de Productos y Tarjetas a la UIAF. Revisión anual en Listas Restrictivas y actualización anual de información personal asociados.</a:t>
            </a:r>
          </a:p>
        </p:txBody>
      </p:sp>
      <p:sp>
        <p:nvSpPr>
          <p:cNvPr id="15" name="CuadroTexto 14">
            <a:extLst>
              <a:ext uri="{FF2B5EF4-FFF2-40B4-BE49-F238E27FC236}">
                <a16:creationId xmlns:a16="http://schemas.microsoft.com/office/drawing/2014/main" id="{F18AAE87-A29C-A4D5-71A3-643731B77C58}"/>
              </a:ext>
            </a:extLst>
          </p:cNvPr>
          <p:cNvSpPr txBox="1"/>
          <p:nvPr/>
        </p:nvSpPr>
        <p:spPr>
          <a:xfrm>
            <a:off x="47762" y="4533257"/>
            <a:ext cx="8944940" cy="461665"/>
          </a:xfrm>
          <a:prstGeom prst="rect">
            <a:avLst/>
          </a:prstGeom>
          <a:noFill/>
        </p:spPr>
        <p:txBody>
          <a:bodyPr wrap="square">
            <a:spAutoFit/>
          </a:bodyPr>
          <a:lstStyle/>
          <a:p>
            <a:pPr marL="457200" marR="0" lvl="0" indent="-457200" algn="l" defTabSz="914400" rtl="0" eaLnBrk="0" fontAlgn="base" latinLnBrk="0" hangingPunct="0">
              <a:lnSpc>
                <a:spcPct val="100000"/>
              </a:lnSpc>
              <a:spcBef>
                <a:spcPct val="0"/>
              </a:spcBef>
              <a:spcAft>
                <a:spcPct val="0"/>
              </a:spcAft>
              <a:buClrTx/>
              <a:buSzTx/>
              <a:buFont typeface="+mj-lt"/>
              <a:buAutoNum type="arabicPeriod" startAt="5"/>
              <a:tabLst/>
              <a:defRPr/>
            </a:pPr>
            <a:r>
              <a:rPr kumimoji="0" lang="es-MX" altLang="es-US" sz="2400" b="1" i="0" u="none" strike="noStrike" kern="1200" cap="none" spc="0" normalizeH="0" baseline="0" noProof="0" dirty="0">
                <a:ln>
                  <a:noFill/>
                </a:ln>
                <a:solidFill>
                  <a:srgbClr val="000000"/>
                </a:solidFill>
                <a:effectLst/>
                <a:uLnTx/>
                <a:uFillTx/>
                <a:latin typeface="Arial"/>
                <a:ea typeface="+mn-ea"/>
                <a:cs typeface="+mn-cs"/>
              </a:rPr>
              <a:t>SARL: Se realizó informes mensuales Riesgo  Liquidez.</a:t>
            </a:r>
          </a:p>
        </p:txBody>
      </p:sp>
      <p:sp>
        <p:nvSpPr>
          <p:cNvPr id="17" name="CuadroTexto 16">
            <a:extLst>
              <a:ext uri="{FF2B5EF4-FFF2-40B4-BE49-F238E27FC236}">
                <a16:creationId xmlns:a16="http://schemas.microsoft.com/office/drawing/2014/main" id="{EACFD119-C9D1-5DC3-885C-15C343AE1979}"/>
              </a:ext>
            </a:extLst>
          </p:cNvPr>
          <p:cNvSpPr txBox="1"/>
          <p:nvPr/>
        </p:nvSpPr>
        <p:spPr>
          <a:xfrm>
            <a:off x="99529" y="5031140"/>
            <a:ext cx="8893173" cy="1200329"/>
          </a:xfrm>
          <a:prstGeom prst="rect">
            <a:avLst/>
          </a:prstGeom>
          <a:noFill/>
        </p:spPr>
        <p:txBody>
          <a:bodyPr wrap="square">
            <a:spAutoFit/>
          </a:bodyPr>
          <a:lstStyle/>
          <a:p>
            <a:pPr marL="457200" lvl="0" indent="-457200">
              <a:buFont typeface="+mj-lt"/>
              <a:buAutoNum type="arabicPeriod" startAt="6"/>
              <a:defRPr/>
            </a:pPr>
            <a:r>
              <a:rPr lang="es-MX" altLang="es-US" sz="2400" b="1" dirty="0">
                <a:solidFill>
                  <a:srgbClr val="000000"/>
                </a:solidFill>
                <a:latin typeface="Arial"/>
              </a:rPr>
              <a:t>Revisar Ley 2496 modificación 1481 y 1391, Circulares Externas No.87 Balance Social, No.88 Código de Buen Gobierno y </a:t>
            </a:r>
            <a:r>
              <a:rPr lang="es-MX" altLang="es-US" sz="2400" b="1" dirty="0" err="1">
                <a:solidFill>
                  <a:srgbClr val="000000"/>
                </a:solidFill>
                <a:latin typeface="Arial"/>
              </a:rPr>
              <a:t>Etica</a:t>
            </a:r>
            <a:r>
              <a:rPr lang="es-MX" altLang="es-US" sz="2400" b="1" dirty="0">
                <a:solidFill>
                  <a:srgbClr val="000000"/>
                </a:solidFill>
                <a:latin typeface="Arial"/>
              </a:rPr>
              <a:t> y No.90 ADA reemplaza SICSES. </a:t>
            </a:r>
          </a:p>
        </p:txBody>
      </p:sp>
      <p:sp>
        <p:nvSpPr>
          <p:cNvPr id="4" name="CuadroTexto 3">
            <a:extLst>
              <a:ext uri="{FF2B5EF4-FFF2-40B4-BE49-F238E27FC236}">
                <a16:creationId xmlns:a16="http://schemas.microsoft.com/office/drawing/2014/main" id="{FD6D6193-AC07-FBA3-A58B-3040C4222467}"/>
              </a:ext>
            </a:extLst>
          </p:cNvPr>
          <p:cNvSpPr txBox="1"/>
          <p:nvPr/>
        </p:nvSpPr>
        <p:spPr>
          <a:xfrm>
            <a:off x="99529" y="6277308"/>
            <a:ext cx="8893173" cy="461665"/>
          </a:xfrm>
          <a:prstGeom prst="rect">
            <a:avLst/>
          </a:prstGeom>
          <a:noFill/>
        </p:spPr>
        <p:txBody>
          <a:bodyPr wrap="square">
            <a:spAutoFit/>
          </a:bodyPr>
          <a:lstStyle/>
          <a:p>
            <a:pPr marL="457200" lvl="0" indent="-457200">
              <a:buFont typeface="+mj-lt"/>
              <a:buAutoNum type="arabicPeriod" startAt="7"/>
              <a:defRPr/>
            </a:pPr>
            <a:r>
              <a:rPr lang="es-MX" altLang="es-US" sz="2400" b="1" dirty="0">
                <a:solidFill>
                  <a:srgbClr val="000000"/>
                </a:solidFill>
                <a:latin typeface="Arial"/>
              </a:rPr>
              <a:t>Actualizar Código de Buen Gobierno y </a:t>
            </a:r>
            <a:r>
              <a:rPr lang="es-MX" altLang="es-US" sz="2400" b="1" dirty="0" err="1">
                <a:solidFill>
                  <a:srgbClr val="000000"/>
                </a:solidFill>
                <a:latin typeface="Arial"/>
              </a:rPr>
              <a:t>Etica</a:t>
            </a:r>
            <a:r>
              <a:rPr lang="es-MX" altLang="es-US" sz="2400" b="1" dirty="0">
                <a:solidFill>
                  <a:srgbClr val="000000"/>
                </a:solidFill>
                <a:latin typeface="Arial"/>
              </a:rPr>
              <a:t> FemCristar  </a:t>
            </a:r>
            <a:endParaRPr kumimoji="0" lang="es-MX" altLang="es-US" sz="2400" b="1" i="0" u="none" strike="noStrike" kern="1200" cap="none" spc="0" normalizeH="0" baseline="0" noProof="0" dirty="0">
              <a:ln>
                <a:noFill/>
              </a:ln>
              <a:solidFill>
                <a:srgbClr val="000000"/>
              </a:solidFill>
              <a:effectLst/>
              <a:uLnTx/>
              <a:uFillTx/>
              <a:latin typeface="Arial"/>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5" grpId="0"/>
      <p:bldP spid="9" grpId="0"/>
      <p:bldP spid="13" grpId="0"/>
      <p:bldP spid="15" grpId="0"/>
      <p:bldP spid="17"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84820CB-FAD9-B9DE-75D3-13C6EFA4F446}"/>
              </a:ext>
            </a:extLst>
          </p:cNvPr>
          <p:cNvPicPr>
            <a:picLocks noChangeAspect="1"/>
          </p:cNvPicPr>
          <p:nvPr/>
        </p:nvPicPr>
        <p:blipFill rotWithShape="1">
          <a:blip r:embed="rId2"/>
          <a:srcRect l="16138" t="13601" r="16925" b="22000"/>
          <a:stretch/>
        </p:blipFill>
        <p:spPr>
          <a:xfrm>
            <a:off x="278131" y="908720"/>
            <a:ext cx="8648787" cy="4680520"/>
          </a:xfrm>
          <a:prstGeom prst="rect">
            <a:avLst/>
          </a:prstGeom>
        </p:spPr>
      </p:pic>
      <p:pic>
        <p:nvPicPr>
          <p:cNvPr id="3" name="Imagen 6" descr="C:\Users\HOUSE\Downloads\photo.jpg">
            <a:extLst>
              <a:ext uri="{FF2B5EF4-FFF2-40B4-BE49-F238E27FC236}">
                <a16:creationId xmlns:a16="http://schemas.microsoft.com/office/drawing/2014/main" id="{5CA343C3-423C-517F-93EC-A38B58FA56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4" y="0"/>
            <a:ext cx="1082977" cy="90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5186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C:\Users\HOUSE\Downloads\photo.jpg">
            <a:extLst>
              <a:ext uri="{FF2B5EF4-FFF2-40B4-BE49-F238E27FC236}">
                <a16:creationId xmlns:a16="http://schemas.microsoft.com/office/drawing/2014/main" id="{2032D21A-14B3-10C2-1F46-493DAD3924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971600" cy="64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8BD2AE47-1E29-92D6-D9CE-2E083F6C273F}"/>
              </a:ext>
            </a:extLst>
          </p:cNvPr>
          <p:cNvPicPr>
            <a:picLocks noChangeAspect="1"/>
          </p:cNvPicPr>
          <p:nvPr/>
        </p:nvPicPr>
        <p:blipFill>
          <a:blip r:embed="rId3"/>
          <a:stretch>
            <a:fillRect/>
          </a:stretch>
        </p:blipFill>
        <p:spPr>
          <a:xfrm>
            <a:off x="737771" y="161094"/>
            <a:ext cx="8382727" cy="1133954"/>
          </a:xfrm>
          <a:prstGeom prst="rect">
            <a:avLst/>
          </a:prstGeom>
        </p:spPr>
      </p:pic>
      <p:pic>
        <p:nvPicPr>
          <p:cNvPr id="11" name="Imagen 10">
            <a:extLst>
              <a:ext uri="{FF2B5EF4-FFF2-40B4-BE49-F238E27FC236}">
                <a16:creationId xmlns:a16="http://schemas.microsoft.com/office/drawing/2014/main" id="{D81F3227-8861-6A48-7C84-87F36E2E79B1}"/>
              </a:ext>
            </a:extLst>
          </p:cNvPr>
          <p:cNvPicPr>
            <a:picLocks noChangeAspect="1"/>
          </p:cNvPicPr>
          <p:nvPr/>
        </p:nvPicPr>
        <p:blipFill>
          <a:blip r:embed="rId4"/>
          <a:stretch>
            <a:fillRect/>
          </a:stretch>
        </p:blipFill>
        <p:spPr>
          <a:xfrm>
            <a:off x="737772" y="1295048"/>
            <a:ext cx="8382727" cy="2085013"/>
          </a:xfrm>
          <a:prstGeom prst="rect">
            <a:avLst/>
          </a:prstGeom>
        </p:spPr>
      </p:pic>
      <p:pic>
        <p:nvPicPr>
          <p:cNvPr id="12" name="Imagen 11">
            <a:extLst>
              <a:ext uri="{FF2B5EF4-FFF2-40B4-BE49-F238E27FC236}">
                <a16:creationId xmlns:a16="http://schemas.microsoft.com/office/drawing/2014/main" id="{C29AF412-BD0B-CD0C-D8A6-C5757CC18293}"/>
              </a:ext>
            </a:extLst>
          </p:cNvPr>
          <p:cNvPicPr>
            <a:picLocks noChangeAspect="1"/>
          </p:cNvPicPr>
          <p:nvPr/>
        </p:nvPicPr>
        <p:blipFill>
          <a:blip r:embed="rId5"/>
          <a:stretch>
            <a:fillRect/>
          </a:stretch>
        </p:blipFill>
        <p:spPr>
          <a:xfrm>
            <a:off x="737771" y="3325848"/>
            <a:ext cx="8382727" cy="1877731"/>
          </a:xfrm>
          <a:prstGeom prst="rect">
            <a:avLst/>
          </a:prstGeom>
        </p:spPr>
      </p:pic>
      <p:pic>
        <p:nvPicPr>
          <p:cNvPr id="13" name="Imagen 12">
            <a:extLst>
              <a:ext uri="{FF2B5EF4-FFF2-40B4-BE49-F238E27FC236}">
                <a16:creationId xmlns:a16="http://schemas.microsoft.com/office/drawing/2014/main" id="{AD1B2B6B-D231-68D2-9698-36AAAA7BBF89}"/>
              </a:ext>
            </a:extLst>
          </p:cNvPr>
          <p:cNvPicPr>
            <a:picLocks noChangeAspect="1"/>
          </p:cNvPicPr>
          <p:nvPr/>
        </p:nvPicPr>
        <p:blipFill>
          <a:blip r:embed="rId6"/>
          <a:srcRect/>
          <a:stretch>
            <a:fillRect/>
          </a:stretch>
        </p:blipFill>
        <p:spPr>
          <a:xfrm>
            <a:off x="737773" y="5149365"/>
            <a:ext cx="8382727" cy="1731414"/>
          </a:xfrm>
          <a:prstGeom prst="rect">
            <a:avLst/>
          </a:prstGeom>
        </p:spPr>
      </p:pic>
    </p:spTree>
    <p:extLst>
      <p:ext uri="{BB962C8B-B14F-4D97-AF65-F5344CB8AC3E}">
        <p14:creationId xmlns:p14="http://schemas.microsoft.com/office/powerpoint/2010/main" val="141045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3">
            <a:extLst>
              <a:ext uri="{FF2B5EF4-FFF2-40B4-BE49-F238E27FC236}">
                <a16:creationId xmlns:a16="http://schemas.microsoft.com/office/drawing/2014/main" id="{5093F6D5-9769-36B8-149C-23FA49CF5415}"/>
              </a:ext>
            </a:extLst>
          </p:cNvPr>
          <p:cNvSpPr txBox="1">
            <a:spLocks noChangeArrowheads="1"/>
          </p:cNvSpPr>
          <p:nvPr/>
        </p:nvSpPr>
        <p:spPr bwMode="auto">
          <a:xfrm>
            <a:off x="881107" y="69925"/>
            <a:ext cx="81189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CO" altLang="es-US" sz="2800" b="1" dirty="0"/>
              <a:t>OTRAS ACTIVIDADES DEL COMITÉ 2025</a:t>
            </a:r>
            <a:endParaRPr lang="es-US" altLang="es-US" sz="2800" b="1" dirty="0"/>
          </a:p>
        </p:txBody>
      </p:sp>
      <p:pic>
        <p:nvPicPr>
          <p:cNvPr id="3" name="Imagen 5" descr="C:\Users\HOUSE\Downloads\photo.jpg">
            <a:extLst>
              <a:ext uri="{FF2B5EF4-FFF2-40B4-BE49-F238E27FC236}">
                <a16:creationId xmlns:a16="http://schemas.microsoft.com/office/drawing/2014/main" id="{340D1F1D-623F-1AF3-BBF2-707629E378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1042988"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a:extLst>
              <a:ext uri="{FF2B5EF4-FFF2-40B4-BE49-F238E27FC236}">
                <a16:creationId xmlns:a16="http://schemas.microsoft.com/office/drawing/2014/main" id="{32F2F1DB-8939-9961-1C6A-8178E5D649E4}"/>
              </a:ext>
            </a:extLst>
          </p:cNvPr>
          <p:cNvPicPr>
            <a:picLocks noChangeAspect="1"/>
          </p:cNvPicPr>
          <p:nvPr/>
        </p:nvPicPr>
        <p:blipFill>
          <a:blip r:embed="rId3"/>
          <a:stretch>
            <a:fillRect/>
          </a:stretch>
        </p:blipFill>
        <p:spPr>
          <a:xfrm>
            <a:off x="305780" y="616517"/>
            <a:ext cx="8532439" cy="6104303"/>
          </a:xfrm>
          <a:prstGeom prst="rect">
            <a:avLst/>
          </a:prstGeom>
        </p:spPr>
      </p:pic>
    </p:spTree>
    <p:extLst>
      <p:ext uri="{BB962C8B-B14F-4D97-AF65-F5344CB8AC3E}">
        <p14:creationId xmlns:p14="http://schemas.microsoft.com/office/powerpoint/2010/main" val="3431281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49B3E-EDF3-AD49-9DA9-496D626D676A}"/>
            </a:ext>
          </a:extLst>
        </p:cNvPr>
        <p:cNvGrpSpPr/>
        <p:nvPr/>
      </p:nvGrpSpPr>
      <p:grpSpPr>
        <a:xfrm>
          <a:off x="0" y="0"/>
          <a:ext cx="0" cy="0"/>
          <a:chOff x="0" y="0"/>
          <a:chExt cx="0" cy="0"/>
        </a:xfrm>
      </p:grpSpPr>
      <p:sp>
        <p:nvSpPr>
          <p:cNvPr id="2" name="CuadroTexto 3">
            <a:extLst>
              <a:ext uri="{FF2B5EF4-FFF2-40B4-BE49-F238E27FC236}">
                <a16:creationId xmlns:a16="http://schemas.microsoft.com/office/drawing/2014/main" id="{8F8BB5A2-C9A3-323D-A6BE-0AE87FA7AA91}"/>
              </a:ext>
            </a:extLst>
          </p:cNvPr>
          <p:cNvSpPr txBox="1">
            <a:spLocks noChangeArrowheads="1"/>
          </p:cNvSpPr>
          <p:nvPr/>
        </p:nvSpPr>
        <p:spPr bwMode="auto">
          <a:xfrm>
            <a:off x="899592" y="-9145"/>
            <a:ext cx="81189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CO" altLang="es-US" sz="2800" b="1" dirty="0"/>
              <a:t>OTRAS ACTIVIDADES DEL COMITÉ 2025</a:t>
            </a:r>
            <a:endParaRPr lang="es-US" altLang="es-US" sz="2800" b="1" dirty="0"/>
          </a:p>
        </p:txBody>
      </p:sp>
      <p:pic>
        <p:nvPicPr>
          <p:cNvPr id="3" name="Imagen 5" descr="C:\Users\HOUSE\Downloads\photo.jpg">
            <a:extLst>
              <a:ext uri="{FF2B5EF4-FFF2-40B4-BE49-F238E27FC236}">
                <a16:creationId xmlns:a16="http://schemas.microsoft.com/office/drawing/2014/main" id="{0FAF342E-6B6A-0221-640F-5B36ED2F6A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1042988"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a:extLst>
              <a:ext uri="{FF2B5EF4-FFF2-40B4-BE49-F238E27FC236}">
                <a16:creationId xmlns:a16="http://schemas.microsoft.com/office/drawing/2014/main" id="{D3DB8881-8C6C-C7D4-1C05-8387644E04FE}"/>
              </a:ext>
            </a:extLst>
          </p:cNvPr>
          <p:cNvPicPr>
            <a:picLocks noChangeAspect="1"/>
          </p:cNvPicPr>
          <p:nvPr/>
        </p:nvPicPr>
        <p:blipFill>
          <a:blip r:embed="rId3"/>
          <a:stretch>
            <a:fillRect/>
          </a:stretch>
        </p:blipFill>
        <p:spPr>
          <a:xfrm>
            <a:off x="229442" y="908720"/>
            <a:ext cx="8685116" cy="5566370"/>
          </a:xfrm>
          <a:prstGeom prst="rect">
            <a:avLst/>
          </a:prstGeom>
        </p:spPr>
      </p:pic>
    </p:spTree>
    <p:extLst>
      <p:ext uri="{BB962C8B-B14F-4D97-AF65-F5344CB8AC3E}">
        <p14:creationId xmlns:p14="http://schemas.microsoft.com/office/powerpoint/2010/main" val="308186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Imagen 5" descr="C:\Users\HOUSE\Downloads\photo.jpg">
            <a:extLst>
              <a:ext uri="{FF2B5EF4-FFF2-40B4-BE49-F238E27FC236}">
                <a16:creationId xmlns:a16="http://schemas.microsoft.com/office/drawing/2014/main" id="{8EF70EB3-0D48-4841-8212-E7B1EAB27B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917032" cy="6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id="{BC3C8617-F959-509D-FAE8-ED422273DCC9}"/>
              </a:ext>
            </a:extLst>
          </p:cNvPr>
          <p:cNvSpPr txBox="1">
            <a:spLocks noChangeArrowheads="1"/>
          </p:cNvSpPr>
          <p:nvPr/>
        </p:nvSpPr>
        <p:spPr bwMode="auto">
          <a:xfrm>
            <a:off x="899592" y="-9145"/>
            <a:ext cx="81189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CO" altLang="es-US" sz="2800" b="1" dirty="0"/>
              <a:t>CRONOGRAMA ACTIVIDADES COMITÉ 2026</a:t>
            </a:r>
            <a:endParaRPr lang="es-US" altLang="es-US" sz="2800" b="1" dirty="0"/>
          </a:p>
        </p:txBody>
      </p:sp>
      <p:pic>
        <p:nvPicPr>
          <p:cNvPr id="2" name="Imagen 1">
            <a:extLst>
              <a:ext uri="{FF2B5EF4-FFF2-40B4-BE49-F238E27FC236}">
                <a16:creationId xmlns:a16="http://schemas.microsoft.com/office/drawing/2014/main" id="{4BFD0B2D-BD68-01D3-7AF1-F09067D89F3A}"/>
              </a:ext>
            </a:extLst>
          </p:cNvPr>
          <p:cNvPicPr>
            <a:picLocks noChangeAspect="1"/>
          </p:cNvPicPr>
          <p:nvPr/>
        </p:nvPicPr>
        <p:blipFill>
          <a:blip r:embed="rId3"/>
          <a:stretch>
            <a:fillRect/>
          </a:stretch>
        </p:blipFill>
        <p:spPr>
          <a:xfrm>
            <a:off x="395536" y="468330"/>
            <a:ext cx="8623050" cy="6389670"/>
          </a:xfrm>
          <a:prstGeom prst="rect">
            <a:avLst/>
          </a:prstGeom>
        </p:spPr>
      </p:pic>
    </p:spTree>
    <p:extLst>
      <p:ext uri="{BB962C8B-B14F-4D97-AF65-F5344CB8AC3E}">
        <p14:creationId xmlns:p14="http://schemas.microsoft.com/office/powerpoint/2010/main" val="2016360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812E5-1C8A-BE21-7AB2-725359C20551}"/>
            </a:ext>
          </a:extLst>
        </p:cNvPr>
        <p:cNvGrpSpPr/>
        <p:nvPr/>
      </p:nvGrpSpPr>
      <p:grpSpPr>
        <a:xfrm>
          <a:off x="0" y="0"/>
          <a:ext cx="0" cy="0"/>
          <a:chOff x="0" y="0"/>
          <a:chExt cx="0" cy="0"/>
        </a:xfrm>
      </p:grpSpPr>
      <p:pic>
        <p:nvPicPr>
          <p:cNvPr id="4" name="Imagen 6" descr="C:\Users\HOUSE\Downloads\photo.jpg">
            <a:extLst>
              <a:ext uri="{FF2B5EF4-FFF2-40B4-BE49-F238E27FC236}">
                <a16:creationId xmlns:a16="http://schemas.microsoft.com/office/drawing/2014/main" id="{34AD8726-C8C2-E7E2-1FC3-AF7FEB1551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24466" cy="85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a:extLst>
              <a:ext uri="{FF2B5EF4-FFF2-40B4-BE49-F238E27FC236}">
                <a16:creationId xmlns:a16="http://schemas.microsoft.com/office/drawing/2014/main" id="{D17221BF-407F-69F9-A2A1-980DECF3A3C9}"/>
              </a:ext>
            </a:extLst>
          </p:cNvPr>
          <p:cNvSpPr txBox="1"/>
          <p:nvPr/>
        </p:nvSpPr>
        <p:spPr>
          <a:xfrm>
            <a:off x="1090365" y="0"/>
            <a:ext cx="8053635" cy="461665"/>
          </a:xfrm>
          <a:prstGeom prst="rect">
            <a:avLst/>
          </a:prstGeom>
          <a:noFill/>
        </p:spPr>
        <p:txBody>
          <a:bodyPr wrap="square" rtlCol="0">
            <a:spAutoFit/>
          </a:bodyPr>
          <a:lstStyle/>
          <a:p>
            <a:pPr algn="ctr"/>
            <a:r>
              <a:rPr lang="es-MX" sz="2400" b="1" dirty="0"/>
              <a:t>INDICADORES CIERRE 2025 “SIAR” SES  TITULO V </a:t>
            </a:r>
          </a:p>
        </p:txBody>
      </p:sp>
      <p:pic>
        <p:nvPicPr>
          <p:cNvPr id="2" name="Imagen 1">
            <a:extLst>
              <a:ext uri="{FF2B5EF4-FFF2-40B4-BE49-F238E27FC236}">
                <a16:creationId xmlns:a16="http://schemas.microsoft.com/office/drawing/2014/main" id="{28CCCD90-6856-DBA1-1F94-F70EC649421F}"/>
              </a:ext>
            </a:extLst>
          </p:cNvPr>
          <p:cNvPicPr>
            <a:picLocks noChangeAspect="1"/>
          </p:cNvPicPr>
          <p:nvPr/>
        </p:nvPicPr>
        <p:blipFill>
          <a:blip r:embed="rId3"/>
          <a:stretch>
            <a:fillRect/>
          </a:stretch>
        </p:blipFill>
        <p:spPr>
          <a:xfrm>
            <a:off x="143324" y="692696"/>
            <a:ext cx="8857350" cy="5400600"/>
          </a:xfrm>
          <a:prstGeom prst="rect">
            <a:avLst/>
          </a:prstGeom>
        </p:spPr>
      </p:pic>
    </p:spTree>
    <p:extLst>
      <p:ext uri="{BB962C8B-B14F-4D97-AF65-F5344CB8AC3E}">
        <p14:creationId xmlns:p14="http://schemas.microsoft.com/office/powerpoint/2010/main" val="3363289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descr="C:\Users\HOUSE\Downloads\photo.jpg">
            <a:extLst>
              <a:ext uri="{FF2B5EF4-FFF2-40B4-BE49-F238E27FC236}">
                <a16:creationId xmlns:a16="http://schemas.microsoft.com/office/drawing/2014/main" id="{78ACA4A3-D4CF-40F1-8830-9E27D959CB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7" y="0"/>
            <a:ext cx="1181687" cy="991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a:extLst>
              <a:ext uri="{FF2B5EF4-FFF2-40B4-BE49-F238E27FC236}">
                <a16:creationId xmlns:a16="http://schemas.microsoft.com/office/drawing/2014/main" id="{57FB1058-0134-4C97-8DF8-A0DE56E0C63A}"/>
              </a:ext>
            </a:extLst>
          </p:cNvPr>
          <p:cNvSpPr txBox="1"/>
          <p:nvPr/>
        </p:nvSpPr>
        <p:spPr>
          <a:xfrm>
            <a:off x="1181688" y="21567"/>
            <a:ext cx="7717420" cy="1107996"/>
          </a:xfrm>
          <a:prstGeom prst="rect">
            <a:avLst/>
          </a:prstGeom>
          <a:noFill/>
        </p:spPr>
        <p:txBody>
          <a:bodyPr wrap="square" rtlCol="0">
            <a:spAutoFit/>
          </a:bodyPr>
          <a:lstStyle/>
          <a:p>
            <a:pPr algn="ctr"/>
            <a:r>
              <a:rPr lang="es-MX" b="1" dirty="0"/>
              <a:t>RIESGO DE CREDITO :   CALIDAD DE CARTERA ( MOROSIDAD )</a:t>
            </a:r>
          </a:p>
          <a:p>
            <a:r>
              <a:rPr lang="es-MX" sz="1500" b="1" dirty="0"/>
              <a:t>•	CALIDAD CARTERA  = </a:t>
            </a:r>
            <a:r>
              <a:rPr lang="es-MX" sz="1500" b="1" u="sng" dirty="0"/>
              <a:t>Cartera Total Calificada en Categorías B, C, D y E  </a:t>
            </a:r>
          </a:p>
          <a:p>
            <a:pPr algn="ctr"/>
            <a:r>
              <a:rPr lang="es-MX" sz="1500" b="1" dirty="0"/>
              <a:t>                  Cartera Bruta</a:t>
            </a:r>
          </a:p>
          <a:p>
            <a:pPr algn="ctr"/>
            <a:r>
              <a:rPr lang="es-MX" b="1" dirty="0"/>
              <a:t>FemCristar = 0%  	 (Promedio Fondos de Empleados: 3.2%)</a:t>
            </a:r>
          </a:p>
        </p:txBody>
      </p:sp>
      <p:sp>
        <p:nvSpPr>
          <p:cNvPr id="7" name="CuadroTexto 6">
            <a:extLst>
              <a:ext uri="{FF2B5EF4-FFF2-40B4-BE49-F238E27FC236}">
                <a16:creationId xmlns:a16="http://schemas.microsoft.com/office/drawing/2014/main" id="{C426B707-2CDC-48D9-A962-0A1CE4B8DF3E}"/>
              </a:ext>
            </a:extLst>
          </p:cNvPr>
          <p:cNvSpPr txBox="1"/>
          <p:nvPr/>
        </p:nvSpPr>
        <p:spPr>
          <a:xfrm>
            <a:off x="423446" y="1209076"/>
            <a:ext cx="8297108" cy="525785"/>
          </a:xfrm>
          <a:prstGeom prst="rect">
            <a:avLst/>
          </a:prstGeom>
          <a:noFill/>
        </p:spPr>
        <p:txBody>
          <a:bodyPr wrap="square">
            <a:spAutoFit/>
          </a:bodyPr>
          <a:lstStyle/>
          <a:p>
            <a:pPr>
              <a:lnSpc>
                <a:spcPct val="107000"/>
              </a:lnSpc>
              <a:spcAft>
                <a:spcPts val="600"/>
              </a:spcAft>
            </a:pPr>
            <a:r>
              <a:rPr lang="es-CO" sz="1350" b="1" kern="100" dirty="0">
                <a:ea typeface="Calibri" panose="020F0502020204030204" pitchFamily="34" charset="0"/>
                <a:cs typeface="Times New Roman" panose="02020603050405020304" pitchFamily="18" charset="0"/>
              </a:rPr>
              <a:t>Indicador de calidad por riesgo:</a:t>
            </a:r>
            <a:r>
              <a:rPr lang="es-CO" sz="1350" kern="100" dirty="0">
                <a:ea typeface="Calibri" panose="020F0502020204030204" pitchFamily="34" charset="0"/>
                <a:cs typeface="Times New Roman" panose="02020603050405020304" pitchFamily="18" charset="0"/>
              </a:rPr>
              <a:t> Mide la relación entre el saldo de las obligaciones del total de la cartera, calificadas en categorías B,C,D,E, frente al saldo de cartera bruta al cierre mensual.</a:t>
            </a:r>
            <a:endParaRPr lang="es-CO" sz="1350" kern="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CC6D595F-31B6-1659-0B17-77F25C218E81}"/>
              </a:ext>
            </a:extLst>
          </p:cNvPr>
          <p:cNvPicPr>
            <a:picLocks noChangeAspect="1"/>
          </p:cNvPicPr>
          <p:nvPr/>
        </p:nvPicPr>
        <p:blipFill>
          <a:blip r:embed="rId3"/>
          <a:stretch>
            <a:fillRect/>
          </a:stretch>
        </p:blipFill>
        <p:spPr>
          <a:xfrm>
            <a:off x="90097" y="1952390"/>
            <a:ext cx="8963805" cy="1692634"/>
          </a:xfrm>
          <a:prstGeom prst="rect">
            <a:avLst/>
          </a:prstGeom>
        </p:spPr>
      </p:pic>
      <p:pic>
        <p:nvPicPr>
          <p:cNvPr id="8" name="Imagen 7">
            <a:extLst>
              <a:ext uri="{FF2B5EF4-FFF2-40B4-BE49-F238E27FC236}">
                <a16:creationId xmlns:a16="http://schemas.microsoft.com/office/drawing/2014/main" id="{457F0C13-C207-8A13-3ACC-44CDC61051CD}"/>
              </a:ext>
            </a:extLst>
          </p:cNvPr>
          <p:cNvPicPr>
            <a:picLocks noChangeAspect="1"/>
          </p:cNvPicPr>
          <p:nvPr/>
        </p:nvPicPr>
        <p:blipFill>
          <a:blip r:embed="rId4"/>
          <a:stretch>
            <a:fillRect/>
          </a:stretch>
        </p:blipFill>
        <p:spPr>
          <a:xfrm>
            <a:off x="1670051" y="3862553"/>
            <a:ext cx="5803895" cy="2926334"/>
          </a:xfrm>
          <a:prstGeom prst="rect">
            <a:avLst/>
          </a:prstGeom>
        </p:spPr>
      </p:pic>
    </p:spTree>
    <p:extLst>
      <p:ext uri="{BB962C8B-B14F-4D97-AF65-F5344CB8AC3E}">
        <p14:creationId xmlns:p14="http://schemas.microsoft.com/office/powerpoint/2010/main" val="283753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6" descr="C:\Users\HOUSE\Downloads\photo.jpg">
            <a:extLst>
              <a:ext uri="{FF2B5EF4-FFF2-40B4-BE49-F238E27FC236}">
                <a16:creationId xmlns:a16="http://schemas.microsoft.com/office/drawing/2014/main" id="{E2894071-AAA6-4333-896A-F06D09D6C3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184"/>
            <a:ext cx="957943" cy="803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a 1">
            <a:extLst>
              <a:ext uri="{FF2B5EF4-FFF2-40B4-BE49-F238E27FC236}">
                <a16:creationId xmlns:a16="http://schemas.microsoft.com/office/drawing/2014/main" id="{3FC98D8D-2CD4-4B74-9E92-77DAD6A6BD9A}"/>
              </a:ext>
            </a:extLst>
          </p:cNvPr>
          <p:cNvGraphicFramePr>
            <a:graphicFrameLocks noGrp="1"/>
          </p:cNvGraphicFramePr>
          <p:nvPr>
            <p:extLst>
              <p:ext uri="{D42A27DB-BD31-4B8C-83A1-F6EECF244321}">
                <p14:modId xmlns:p14="http://schemas.microsoft.com/office/powerpoint/2010/main" val="4240470860"/>
              </p:ext>
            </p:extLst>
          </p:nvPr>
        </p:nvGraphicFramePr>
        <p:xfrm>
          <a:off x="1259632" y="39158"/>
          <a:ext cx="7342809" cy="838200"/>
        </p:xfrm>
        <a:graphic>
          <a:graphicData uri="http://schemas.openxmlformats.org/drawingml/2006/table">
            <a:tbl>
              <a:tblPr/>
              <a:tblGrid>
                <a:gridCol w="462978">
                  <a:extLst>
                    <a:ext uri="{9D8B030D-6E8A-4147-A177-3AD203B41FA5}">
                      <a16:colId xmlns:a16="http://schemas.microsoft.com/office/drawing/2014/main" val="2232487851"/>
                    </a:ext>
                  </a:extLst>
                </a:gridCol>
                <a:gridCol w="2044232">
                  <a:extLst>
                    <a:ext uri="{9D8B030D-6E8A-4147-A177-3AD203B41FA5}">
                      <a16:colId xmlns:a16="http://schemas.microsoft.com/office/drawing/2014/main" val="1964020214"/>
                    </a:ext>
                  </a:extLst>
                </a:gridCol>
                <a:gridCol w="1196624">
                  <a:extLst>
                    <a:ext uri="{9D8B030D-6E8A-4147-A177-3AD203B41FA5}">
                      <a16:colId xmlns:a16="http://schemas.microsoft.com/office/drawing/2014/main" val="3625626699"/>
                    </a:ext>
                  </a:extLst>
                </a:gridCol>
                <a:gridCol w="2717100">
                  <a:extLst>
                    <a:ext uri="{9D8B030D-6E8A-4147-A177-3AD203B41FA5}">
                      <a16:colId xmlns:a16="http://schemas.microsoft.com/office/drawing/2014/main" val="803607048"/>
                    </a:ext>
                  </a:extLst>
                </a:gridCol>
                <a:gridCol w="921875">
                  <a:extLst>
                    <a:ext uri="{9D8B030D-6E8A-4147-A177-3AD203B41FA5}">
                      <a16:colId xmlns:a16="http://schemas.microsoft.com/office/drawing/2014/main" val="2199011563"/>
                    </a:ext>
                  </a:extLst>
                </a:gridCol>
              </a:tblGrid>
              <a:tr h="320040">
                <a:tc>
                  <a:txBody>
                    <a:bodyPr/>
                    <a:lstStyle/>
                    <a:p>
                      <a:pPr algn="ctr" fontAlgn="ctr"/>
                      <a:r>
                        <a:rPr lang="es-CO" sz="1100" b="1" i="0" u="none" strike="noStrike">
                          <a:solidFill>
                            <a:srgbClr val="FFFFFF"/>
                          </a:solidFill>
                          <a:effectLst/>
                          <a:latin typeface="Arial Narrow" panose="020B0606020202030204" pitchFamily="34" charset="0"/>
                        </a:rPr>
                        <a:t>indicador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100" b="1" i="0" u="none" strike="noStrike">
                          <a:solidFill>
                            <a:srgbClr val="FFFFFF"/>
                          </a:solidFill>
                          <a:effectLst/>
                          <a:latin typeface="Arial Narrow" panose="020B0606020202030204" pitchFamily="34" charset="0"/>
                        </a:rPr>
                        <a:t>Descripción Formula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100" b="1" i="0" u="none" strike="noStrike" dirty="0">
                          <a:solidFill>
                            <a:srgbClr val="FFFFFF"/>
                          </a:solidFill>
                          <a:effectLst/>
                          <a:latin typeface="Arial Narrow" panose="020B0606020202030204" pitchFamily="34" charset="0"/>
                        </a:rPr>
                        <a:t>TIPO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100" b="1" i="0" u="none" strike="noStrike" dirty="0">
                          <a:solidFill>
                            <a:srgbClr val="FFFFFF"/>
                          </a:solidFill>
                          <a:effectLst/>
                          <a:latin typeface="Arial Narrow" panose="020B0606020202030204" pitchFamily="34" charset="0"/>
                        </a:rPr>
                        <a:t>NOMBRE INDICADOR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100" b="1" i="0" u="none" strike="noStrike">
                          <a:solidFill>
                            <a:srgbClr val="FFFFFF"/>
                          </a:solidFill>
                          <a:effectLst/>
                          <a:latin typeface="Arial Narrow" panose="020B0606020202030204" pitchFamily="34" charset="0"/>
                        </a:rPr>
                        <a:t>Descripcion Indicador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338039169"/>
                  </a:ext>
                </a:extLst>
              </a:tr>
              <a:tr h="480060">
                <a:tc>
                  <a:txBody>
                    <a:bodyPr/>
                    <a:lstStyle/>
                    <a:p>
                      <a:pPr algn="ctr" fontAlgn="ctr"/>
                      <a:r>
                        <a:rPr lang="es-CO" sz="1100" b="1" i="0" u="none" strike="noStrike">
                          <a:solidFill>
                            <a:srgbClr val="000000"/>
                          </a:solidFill>
                          <a:effectLst/>
                          <a:latin typeface="Arial Narrow" panose="020B0606020202030204" pitchFamily="34" charset="0"/>
                        </a:rPr>
                        <a:t>RIESGO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7F7"/>
                    </a:solidFill>
                  </a:tcPr>
                </a:tc>
                <a:tc>
                  <a:txBody>
                    <a:bodyPr/>
                    <a:lstStyle/>
                    <a:p>
                      <a:pPr algn="ctr" fontAlgn="ctr"/>
                      <a:r>
                        <a:rPr lang="es-MX" sz="1100" b="1" i="0" u="none" strike="noStrike" dirty="0">
                          <a:solidFill>
                            <a:srgbClr val="000000"/>
                          </a:solidFill>
                          <a:effectLst/>
                          <a:latin typeface="Arial Narrow" panose="020B0606020202030204" pitchFamily="34" charset="0"/>
                        </a:rPr>
                        <a:t>Gasto Administrativo / Ingresos por venta de bienes y servicios y recuperaciones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7F7"/>
                    </a:solidFill>
                  </a:tcPr>
                </a:tc>
                <a:tc>
                  <a:txBody>
                    <a:bodyPr/>
                    <a:lstStyle/>
                    <a:p>
                      <a:pPr algn="ctr" fontAlgn="ctr"/>
                      <a:r>
                        <a:rPr lang="es-CO" sz="1100" b="1" i="0" u="none" strike="noStrike" dirty="0">
                          <a:solidFill>
                            <a:srgbClr val="000000"/>
                          </a:solidFill>
                          <a:effectLst/>
                          <a:latin typeface="Arial Narrow" panose="020B0606020202030204" pitchFamily="34" charset="0"/>
                        </a:rPr>
                        <a:t>Riesgo Operativo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7F7"/>
                    </a:solidFill>
                  </a:tcPr>
                </a:tc>
                <a:tc>
                  <a:txBody>
                    <a:bodyPr/>
                    <a:lstStyle/>
                    <a:p>
                      <a:pPr algn="ctr" fontAlgn="ctr"/>
                      <a:r>
                        <a:rPr lang="es-MX" sz="1100" b="1" i="0" u="none" strike="noStrike">
                          <a:solidFill>
                            <a:srgbClr val="000000"/>
                          </a:solidFill>
                          <a:effectLst/>
                          <a:latin typeface="Arial Narrow" panose="020B0606020202030204" pitchFamily="34" charset="0"/>
                        </a:rPr>
                        <a:t>Indicador de relación entre el Gasto Administrativo y los Ingresos por venta de bienes y servicios y recuperaciones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7F7"/>
                    </a:solidFill>
                  </a:tcPr>
                </a:tc>
                <a:tc>
                  <a:txBody>
                    <a:bodyPr/>
                    <a:lstStyle/>
                    <a:p>
                      <a:pPr algn="ctr" fontAlgn="ctr"/>
                      <a:r>
                        <a:rPr lang="es-CO" sz="1100" b="1" i="0" u="none" strike="noStrike" dirty="0">
                          <a:solidFill>
                            <a:srgbClr val="000000"/>
                          </a:solidFill>
                          <a:effectLst/>
                          <a:latin typeface="Arial Narrow" panose="020B0606020202030204" pitchFamily="34" charset="0"/>
                        </a:rPr>
                        <a:t>Estructura Gastos de Administración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7F7"/>
                    </a:solidFill>
                  </a:tcPr>
                </a:tc>
                <a:extLst>
                  <a:ext uri="{0D108BD9-81ED-4DB2-BD59-A6C34878D82A}">
                    <a16:rowId xmlns:a16="http://schemas.microsoft.com/office/drawing/2014/main" val="3422369709"/>
                  </a:ext>
                </a:extLst>
              </a:tr>
            </a:tbl>
          </a:graphicData>
        </a:graphic>
      </p:graphicFrame>
      <p:sp>
        <p:nvSpPr>
          <p:cNvPr id="7" name="CuadroTexto 6">
            <a:extLst>
              <a:ext uri="{FF2B5EF4-FFF2-40B4-BE49-F238E27FC236}">
                <a16:creationId xmlns:a16="http://schemas.microsoft.com/office/drawing/2014/main" id="{0D416FD8-37EE-4220-76E6-7F4A0CF8658D}"/>
              </a:ext>
            </a:extLst>
          </p:cNvPr>
          <p:cNvSpPr txBox="1"/>
          <p:nvPr/>
        </p:nvSpPr>
        <p:spPr>
          <a:xfrm>
            <a:off x="135467" y="845071"/>
            <a:ext cx="9008533" cy="743089"/>
          </a:xfrm>
          <a:prstGeom prst="rect">
            <a:avLst/>
          </a:prstGeom>
          <a:noFill/>
        </p:spPr>
        <p:txBody>
          <a:bodyPr wrap="square">
            <a:spAutoFit/>
          </a:bodyPr>
          <a:lstStyle/>
          <a:p>
            <a:pPr>
              <a:lnSpc>
                <a:spcPct val="107000"/>
              </a:lnSpc>
              <a:spcAft>
                <a:spcPts val="600"/>
              </a:spcAft>
            </a:pPr>
            <a:r>
              <a:rPr lang="es-CO" sz="1350" b="1" kern="100" dirty="0">
                <a:ea typeface="Calibri" panose="020F0502020204030204" pitchFamily="34" charset="0"/>
                <a:cs typeface="Times New Roman" panose="02020603050405020304" pitchFamily="18" charset="0"/>
              </a:rPr>
              <a:t>Indicador de relación entre el gasto administrativo y los ingresos por venta de bienes y servicios y recuperaciones: </a:t>
            </a:r>
            <a:r>
              <a:rPr lang="es-CO" sz="1350" kern="100" dirty="0">
                <a:ea typeface="Calibri" panose="020F0502020204030204" pitchFamily="34" charset="0"/>
                <a:cs typeface="Times New Roman" panose="02020603050405020304" pitchFamily="18" charset="0"/>
              </a:rPr>
              <a:t>Mide la proporción del nivel de gastos administrativos respecto al total de ingresos provenientes de la venta de bienes y servicios y de recuperaciones.</a:t>
            </a:r>
          </a:p>
        </p:txBody>
      </p:sp>
      <p:pic>
        <p:nvPicPr>
          <p:cNvPr id="3" name="Imagen 2">
            <a:extLst>
              <a:ext uri="{FF2B5EF4-FFF2-40B4-BE49-F238E27FC236}">
                <a16:creationId xmlns:a16="http://schemas.microsoft.com/office/drawing/2014/main" id="{676C775F-E335-6CE5-EE16-A5872ABF1E33}"/>
              </a:ext>
            </a:extLst>
          </p:cNvPr>
          <p:cNvPicPr>
            <a:picLocks noChangeAspect="1"/>
          </p:cNvPicPr>
          <p:nvPr/>
        </p:nvPicPr>
        <p:blipFill>
          <a:blip r:embed="rId3"/>
          <a:stretch>
            <a:fillRect/>
          </a:stretch>
        </p:blipFill>
        <p:spPr>
          <a:xfrm>
            <a:off x="2267744" y="1613242"/>
            <a:ext cx="5127444" cy="2597754"/>
          </a:xfrm>
          <a:prstGeom prst="rect">
            <a:avLst/>
          </a:prstGeom>
        </p:spPr>
      </p:pic>
      <p:pic>
        <p:nvPicPr>
          <p:cNvPr id="8" name="Imagen 7">
            <a:extLst>
              <a:ext uri="{FF2B5EF4-FFF2-40B4-BE49-F238E27FC236}">
                <a16:creationId xmlns:a16="http://schemas.microsoft.com/office/drawing/2014/main" id="{248FD529-46AB-18E4-B17C-B5842BA53A6C}"/>
              </a:ext>
            </a:extLst>
          </p:cNvPr>
          <p:cNvPicPr>
            <a:picLocks noChangeAspect="1"/>
          </p:cNvPicPr>
          <p:nvPr/>
        </p:nvPicPr>
        <p:blipFill>
          <a:blip r:embed="rId4"/>
          <a:stretch>
            <a:fillRect/>
          </a:stretch>
        </p:blipFill>
        <p:spPr>
          <a:xfrm>
            <a:off x="135467" y="4221088"/>
            <a:ext cx="8685030" cy="2597754"/>
          </a:xfrm>
          <a:prstGeom prst="rect">
            <a:avLst/>
          </a:prstGeom>
        </p:spPr>
      </p:pic>
    </p:spTree>
    <p:extLst>
      <p:ext uri="{BB962C8B-B14F-4D97-AF65-F5344CB8AC3E}">
        <p14:creationId xmlns:p14="http://schemas.microsoft.com/office/powerpoint/2010/main" val="7659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8467</TotalTime>
  <Words>597</Words>
  <Application>Microsoft Office PowerPoint</Application>
  <PresentationFormat>Presentación en pantalla (4:3)</PresentationFormat>
  <Paragraphs>91</Paragraphs>
  <Slides>20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20</vt:i4>
      </vt:variant>
    </vt:vector>
  </HeadingPairs>
  <TitlesOfParts>
    <vt:vector size="26" baseType="lpstr">
      <vt:lpstr>Arial</vt:lpstr>
      <vt:lpstr>Arial Black</vt:lpstr>
      <vt:lpstr>Arial Narrow</vt:lpstr>
      <vt:lpstr>Calibri</vt:lpstr>
      <vt:lpstr>Wingdings</vt:lpstr>
      <vt:lpstr>Diseño predeterminado</vt:lpstr>
      <vt:lpstr>FEMCRISTAR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CRISTALERIA PELDAR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alvaro.cardona</dc:creator>
  <cp:lastModifiedBy>User</cp:lastModifiedBy>
  <cp:revision>485</cp:revision>
  <dcterms:created xsi:type="dcterms:W3CDTF">2010-01-29T22:09:14Z</dcterms:created>
  <dcterms:modified xsi:type="dcterms:W3CDTF">2026-02-19T16:27:55Z</dcterms:modified>
</cp:coreProperties>
</file>